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464" r:id="rId3"/>
    <p:sldId id="465" r:id="rId4"/>
    <p:sldId id="466" r:id="rId5"/>
    <p:sldId id="472" r:id="rId6"/>
    <p:sldId id="467" r:id="rId7"/>
    <p:sldId id="468" r:id="rId8"/>
    <p:sldId id="469" r:id="rId9"/>
    <p:sldId id="470" r:id="rId10"/>
    <p:sldId id="471" r:id="rId11"/>
    <p:sldId id="473" r:id="rId1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48"/>
    <p:restoredTop sz="84889" autoAdjust="0"/>
  </p:normalViewPr>
  <p:slideViewPr>
    <p:cSldViewPr snapToGrid="0" snapToObjects="1">
      <p:cViewPr varScale="1">
        <p:scale>
          <a:sx n="98" d="100"/>
          <a:sy n="98" d="100"/>
        </p:scale>
        <p:origin x="461" y="67"/>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smtClean="0">
                <a:latin typeface="Arial" panose="020B0604020202020204" pitchFamily="34" charset="0"/>
                <a:cs typeface="Arial" panose="020B0604020202020204" pitchFamily="34" charset="0"/>
              </a:rPr>
              <a:t>Linear regression analysis is a method of analyzing data that has two or more variables. By creating the "best fit" line for all the data points in a two-variable system, values from one variable can be predicted from another variable. This module starts by presenting simple linear regression models.</a:t>
            </a:r>
            <a:r>
              <a:rPr lang="en-US" sz="800" baseline="0" dirty="0" smtClean="0">
                <a:latin typeface="Arial" panose="020B0604020202020204" pitchFamily="34" charset="0"/>
                <a:cs typeface="Arial" panose="020B0604020202020204" pitchFamily="34" charset="0"/>
              </a:rPr>
              <a:t> The implementation of the model in R is then illustrated. Important concepts such as residual analysis of the models as well as the coefficient of determination are subsequently covered. Finally, multiple regression models including categorical variables are discussed. </a:t>
            </a:r>
          </a:p>
          <a:p>
            <a:r>
              <a:rPr lang="en-US" sz="800" dirty="0">
                <a:latin typeface="Arial" panose="020B0604020202020204" pitchFamily="34" charset="0"/>
                <a:cs typeface="Arial" panose="020B0604020202020204" pitchFamily="34" charset="0"/>
              </a:rPr>
              <a:t/>
            </a:r>
            <a:br>
              <a:rPr lang="en-US" sz="800" dirty="0">
                <a:latin typeface="Arial" panose="020B0604020202020204" pitchFamily="34" charset="0"/>
                <a:cs typeface="Arial" panose="020B0604020202020204" pitchFamily="34" charset="0"/>
              </a:rPr>
            </a:br>
            <a:endParaRPr lang="en-US" sz="800" dirty="0">
              <a:latin typeface="Arial" panose="020B0604020202020204" pitchFamily="34" charset="0"/>
              <a:cs typeface="Arial" panose="020B0604020202020204" pitchFamily="34" charset="0"/>
            </a:endParaRPr>
          </a:p>
          <a:p>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88067"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i="1" dirty="0">
                <a:solidFill>
                  <a:schemeClr val="tx1"/>
                </a:solidFill>
              </a:rPr>
              <a:t>13</a:t>
            </a:r>
          </a:p>
        </p:txBody>
      </p:sp>
      <p:sp>
        <p:nvSpPr>
          <p:cNvPr id="88068"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88069"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88070" name="Rectangle 6"/>
          <p:cNvSpPr>
            <a:spLocks noGrp="1" noRot="1" noChangeAspect="1" noChangeArrowheads="1" noTextEdit="1"/>
          </p:cNvSpPr>
          <p:nvPr>
            <p:ph type="sldImg"/>
          </p:nvPr>
        </p:nvSpPr>
        <p:spPr>
          <a:xfrm>
            <a:off x="393700" y="692150"/>
            <a:ext cx="6070600" cy="3416300"/>
          </a:xfrm>
          <a:ln cap="flat"/>
        </p:spPr>
      </p:sp>
      <p:sp>
        <p:nvSpPr>
          <p:cNvPr id="88071" name="Rectangle 7"/>
          <p:cNvSpPr>
            <a:spLocks noGrp="1" noChangeArrowheads="1"/>
          </p:cNvSpPr>
          <p:nvPr>
            <p:ph type="body" idx="1"/>
          </p:nvPr>
        </p:nvSpPr>
        <p:spPr>
          <a:noFill/>
          <a:ln w="9525"/>
        </p:spPr>
        <p:txBody>
          <a:bodyPr/>
          <a:lstStyle/>
          <a:p>
            <a:r>
              <a:rPr lang="en-US" sz="1200" kern="1200" dirty="0">
                <a:solidFill>
                  <a:schemeClr val="tx1"/>
                </a:solidFill>
                <a:effectLst/>
                <a:latin typeface="+mn-lt"/>
                <a:ea typeface="+mn-ea"/>
                <a:cs typeface="+mn-cs"/>
              </a:rPr>
              <a:t>Using the values calculated from the previous slide, we can show how we can calculate b1 and b0. So, to start let’s calculate the covariance of X and Y or the sum square of X and Y, which is equal to the sum of the products of X and Y minus the sum of X and sum of Y divided by the number of observations. So, the sum of the products of X and Y was 4,462.22 then we need to deduct the product of the sum of the X and the sum of the Y divided by the number of observations which was 12 in this case. So, the sum of X was 930, the sum of Y was 56.69 and we divide this by 12. The result would be 68.745. Now we need to calculate the sum of the square of X which would be equal to sum square of X minus the sum of the X values part two divided by n. Plugging the numbers, we will get this value as 1689. Beta is obviously the ratio of the </a:t>
            </a:r>
            <a:r>
              <a:rPr lang="en-US" sz="1200" kern="1200" dirty="0" err="1">
                <a:solidFill>
                  <a:schemeClr val="tx1"/>
                </a:solidFill>
                <a:effectLst/>
                <a:latin typeface="+mn-lt"/>
                <a:ea typeface="+mn-ea"/>
                <a:cs typeface="+mn-cs"/>
              </a:rPr>
              <a:t>SSxy</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SSx</a:t>
            </a:r>
            <a:r>
              <a:rPr lang="en-US" sz="1200" kern="1200" dirty="0">
                <a:solidFill>
                  <a:schemeClr val="tx1"/>
                </a:solidFill>
                <a:effectLst/>
                <a:latin typeface="+mn-lt"/>
                <a:ea typeface="+mn-ea"/>
                <a:cs typeface="+mn-cs"/>
              </a:rPr>
              <a:t> and can be calculated as 0.0407. Now that we have b1, we can basically use the formula to calculate b0; b0 is the average of Y which is the sum of Y divided by n minus beta one average of X which is the sum of X divided by n. Plugging the numbers will give the value of b0 as 1.57. Now that we have b1 and b0, we can write the equation for Y, which in this case we have Y hat is equal to 1.57 plus 0.407 multiplied by X. </a:t>
            </a:r>
            <a:r>
              <a:rPr lang="en-US" sz="1200" kern="1200">
                <a:solidFill>
                  <a:schemeClr val="tx1"/>
                </a:solidFill>
                <a:effectLst/>
                <a:latin typeface="+mn-lt"/>
                <a:ea typeface="+mn-ea"/>
                <a:cs typeface="+mn-cs"/>
              </a:rPr>
              <a:t>So, we actually have our equation line calculated. </a:t>
            </a:r>
            <a:endParaRPr lang="en-US" dirty="0"/>
          </a:p>
        </p:txBody>
      </p:sp>
    </p:spTree>
    <p:extLst>
      <p:ext uri="{BB962C8B-B14F-4D97-AF65-F5344CB8AC3E}">
        <p14:creationId xmlns:p14="http://schemas.microsoft.com/office/powerpoint/2010/main" val="3596636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t-tests or z-tests are used to conduct hypothesis tests on the regression coefficients obtained in simple linear regression. A statistic based on the t or z distribution is used to test the two-sided hypothesis that the true slope, beta1, equals zero. </a:t>
            </a:r>
            <a:r>
              <a:rPr lang="en-US" sz="1200" b="0" dirty="0">
                <a:latin typeface="Garamond" panose="02020404030301010803" pitchFamily="18" charset="0"/>
              </a:rPr>
              <a:t>If the slope is not different from zero, the regression line is doing nothing more than the average line of y predicting y. As a results, a business analyst</a:t>
            </a:r>
            <a:r>
              <a:rPr lang="en-US" sz="1200" b="0" baseline="0" dirty="0">
                <a:latin typeface="Garamond" panose="02020404030301010803" pitchFamily="18" charset="0"/>
              </a:rPr>
              <a:t> who is working on a project may hope that this hypothesis can be rejected to illustrate that there is a statistically significant relationship between the dependent and independent variables. We will discuss hypothesis test of the coefficients in more details in the next presentation.</a:t>
            </a:r>
          </a:p>
        </p:txBody>
      </p:sp>
      <p:sp>
        <p:nvSpPr>
          <p:cNvPr id="4" name="Slide Number Placeholder 3"/>
          <p:cNvSpPr>
            <a:spLocks noGrp="1"/>
          </p:cNvSpPr>
          <p:nvPr>
            <p:ph type="sldNum" sz="quarter" idx="10"/>
          </p:nvPr>
        </p:nvSpPr>
        <p:spPr/>
        <p:txBody>
          <a:bodyPr/>
          <a:lstStyle/>
          <a:p>
            <a:fld id="{AD06AC3C-2068-4A88-982F-9859BB4885A0}" type="slidenum">
              <a:rPr lang="en-US" smtClean="0"/>
              <a:t>11</a:t>
            </a:fld>
            <a:endParaRPr lang="en-US"/>
          </a:p>
        </p:txBody>
      </p:sp>
    </p:spTree>
    <p:extLst>
      <p:ext uri="{BB962C8B-B14F-4D97-AF65-F5344CB8AC3E}">
        <p14:creationId xmlns:p14="http://schemas.microsoft.com/office/powerpoint/2010/main" val="550031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sz="2400" i="1" dirty="0">
              <a:solidFill>
                <a:schemeClr val="tx1"/>
              </a:solidFill>
            </a:endParaRPr>
          </a:p>
        </p:txBody>
      </p:sp>
      <p:sp>
        <p:nvSpPr>
          <p:cNvPr id="77827"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i="1" dirty="0">
                <a:solidFill>
                  <a:schemeClr val="tx1"/>
                </a:solidFill>
              </a:rPr>
              <a:t>41</a:t>
            </a:r>
          </a:p>
        </p:txBody>
      </p:sp>
      <p:sp>
        <p:nvSpPr>
          <p:cNvPr id="77828"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sz="2400" i="1" dirty="0">
              <a:solidFill>
                <a:schemeClr val="tx1"/>
              </a:solidFill>
            </a:endParaRPr>
          </a:p>
        </p:txBody>
      </p:sp>
      <p:sp>
        <p:nvSpPr>
          <p:cNvPr id="77829"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sz="2400" i="1" dirty="0">
              <a:solidFill>
                <a:schemeClr val="tx1"/>
              </a:solidFill>
            </a:endParaRPr>
          </a:p>
        </p:txBody>
      </p:sp>
      <p:sp>
        <p:nvSpPr>
          <p:cNvPr id="77830" name="Rectangle 6"/>
          <p:cNvSpPr>
            <a:spLocks noGrp="1" noRot="1" noChangeAspect="1" noChangeArrowheads="1" noTextEdit="1"/>
          </p:cNvSpPr>
          <p:nvPr>
            <p:ph type="sldImg"/>
          </p:nvPr>
        </p:nvSpPr>
        <p:spPr>
          <a:xfrm>
            <a:off x="393700" y="692150"/>
            <a:ext cx="6070600" cy="3416300"/>
          </a:xfrm>
          <a:ln cap="flat"/>
        </p:spPr>
      </p:sp>
      <p:sp>
        <p:nvSpPr>
          <p:cNvPr id="77831" name="Rectangle 7"/>
          <p:cNvSpPr>
            <a:spLocks noGrp="1" noChangeArrowheads="1"/>
          </p:cNvSpPr>
          <p:nvPr>
            <p:ph type="body" idx="1"/>
          </p:nvPr>
        </p:nvSpPr>
        <p:spPr>
          <a:noFill/>
          <a:ln w="9525"/>
        </p:spPr>
        <p:txBody>
          <a:bodyPr/>
          <a:lstStyle/>
          <a:p>
            <a:r>
              <a:rPr lang="en-US" sz="1200" b="0" i="0" kern="1200" dirty="0">
                <a:solidFill>
                  <a:schemeClr val="tx1"/>
                </a:solidFill>
                <a:effectLst/>
                <a:latin typeface="+mn-lt"/>
                <a:ea typeface="+mn-ea"/>
                <a:cs typeface="+mn-cs"/>
              </a:rPr>
              <a:t>Regression analysis is a set of statistical processes for estimating the relationships among variables. It includes many techniques for modeling and analyzing several variables, when the focus is on the relationship between a dependent variable and one or more independent variables (or 'predictors'). More specifically, regression analysis helps one understand how the typical value of the dependent variable (or ‘target variable') changes when any one of the independent variables is varied.</a:t>
            </a:r>
          </a:p>
          <a:p>
            <a:endParaRPr lang="en-US" sz="1200" b="0" i="0" kern="1200" dirty="0">
              <a:solidFill>
                <a:schemeClr val="tx1"/>
              </a:solidFill>
              <a:effectLst/>
              <a:latin typeface="+mn-lt"/>
              <a:ea typeface="+mn-ea"/>
              <a:cs typeface="+mn-cs"/>
            </a:endParaRPr>
          </a:p>
          <a:p>
            <a:pPr>
              <a:spcBef>
                <a:spcPct val="50000"/>
              </a:spcBef>
            </a:pPr>
            <a:r>
              <a:rPr lang="en-US" sz="1200" b="0" i="0" kern="1200" dirty="0">
                <a:solidFill>
                  <a:schemeClr val="tx1"/>
                </a:solidFill>
                <a:effectLst/>
                <a:latin typeface="+mn-lt"/>
                <a:ea typeface="+mn-ea"/>
                <a:cs typeface="+mn-cs"/>
              </a:rPr>
              <a:t>Simple</a:t>
            </a:r>
            <a:r>
              <a:rPr lang="en-US" sz="1200" b="0" i="0" kern="1200" baseline="0" dirty="0">
                <a:solidFill>
                  <a:schemeClr val="tx1"/>
                </a:solidFill>
                <a:effectLst/>
                <a:latin typeface="+mn-lt"/>
                <a:ea typeface="+mn-ea"/>
                <a:cs typeface="+mn-cs"/>
              </a:rPr>
              <a:t> linear regression models are closely related to the concept of correlation between the variables. However, while both variables are treated equally in correlation analysis, </a:t>
            </a:r>
            <a:r>
              <a:rPr lang="en-US" sz="1200" b="0" i="0" kern="1200" baseline="0" dirty="0">
                <a:solidFill>
                  <a:schemeClr val="tx1"/>
                </a:solidFill>
                <a:effectLst/>
                <a:latin typeface="Garamond" panose="02020404030301010803" pitchFamily="18" charset="0"/>
                <a:ea typeface="+mn-ea"/>
                <a:cs typeface="+mn-cs"/>
              </a:rPr>
              <a:t>i</a:t>
            </a:r>
            <a:r>
              <a:rPr lang="en-US" altLang="en-US" sz="1200" b="0" dirty="0">
                <a:latin typeface="Garamond" panose="02020404030301010803" pitchFamily="18" charset="0"/>
              </a:rPr>
              <a:t>n regression, one variable tries to predict the other variable.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estimated regression equation may be used for a wide variety of business applications, such as:</a:t>
            </a:r>
          </a:p>
          <a:p>
            <a:r>
              <a:rPr lang="en-US" sz="1200" b="0" i="0" kern="1200" dirty="0">
                <a:solidFill>
                  <a:schemeClr val="tx1"/>
                </a:solidFill>
                <a:effectLst/>
                <a:latin typeface="+mn-lt"/>
                <a:ea typeface="+mn-ea"/>
                <a:cs typeface="+mn-cs"/>
              </a:rPr>
              <a:t>Understanding how sensitive a corporation’s sales are to changes in advertising expenditures</a:t>
            </a:r>
          </a:p>
          <a:p>
            <a:r>
              <a:rPr lang="en-US" sz="1200" b="0" i="0" kern="1200" dirty="0">
                <a:solidFill>
                  <a:schemeClr val="tx1"/>
                </a:solidFill>
                <a:effectLst/>
                <a:latin typeface="+mn-lt"/>
                <a:ea typeface="+mn-ea"/>
                <a:cs typeface="+mn-cs"/>
              </a:rPr>
              <a:t>Seeing how a stock price is affected by changes in interest rates</a:t>
            </a:r>
          </a:p>
          <a:p>
            <a:r>
              <a:rPr lang="en-US" sz="1200" b="0" i="0" kern="1200" dirty="0">
                <a:solidFill>
                  <a:schemeClr val="tx1"/>
                </a:solidFill>
                <a:effectLst/>
                <a:latin typeface="+mn-lt"/>
                <a:ea typeface="+mn-ea"/>
                <a:cs typeface="+mn-cs"/>
              </a:rPr>
              <a:t>Regression analysis may also be used for forecasting purposes; for example, a regression equation may be used to forecast the future demand for a company’s products.</a:t>
            </a:r>
          </a:p>
          <a:p>
            <a:endParaRPr lang="en-US" dirty="0"/>
          </a:p>
        </p:txBody>
      </p:sp>
    </p:spTree>
    <p:extLst>
      <p:ext uri="{BB962C8B-B14F-4D97-AF65-F5344CB8AC3E}">
        <p14:creationId xmlns:p14="http://schemas.microsoft.com/office/powerpoint/2010/main" val="3972254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81923"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i="1" dirty="0">
                <a:solidFill>
                  <a:schemeClr val="tx1"/>
                </a:solidFill>
              </a:rPr>
              <a:t>5</a:t>
            </a:r>
          </a:p>
        </p:txBody>
      </p:sp>
      <p:sp>
        <p:nvSpPr>
          <p:cNvPr id="81924"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81925"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81926" name="Rectangle 6"/>
          <p:cNvSpPr>
            <a:spLocks noGrp="1" noRot="1" noChangeAspect="1" noChangeArrowheads="1" noTextEdit="1"/>
          </p:cNvSpPr>
          <p:nvPr>
            <p:ph type="sldImg"/>
          </p:nvPr>
        </p:nvSpPr>
        <p:spPr>
          <a:xfrm>
            <a:off x="393700" y="692150"/>
            <a:ext cx="6070600" cy="3416300"/>
          </a:xfrm>
          <a:ln cap="flat"/>
        </p:spPr>
      </p:sp>
      <p:sp>
        <p:nvSpPr>
          <p:cNvPr id="81927" name="Rectangle 7"/>
          <p:cNvSpPr>
            <a:spLocks noGrp="1" noChangeArrowheads="1"/>
          </p:cNvSpPr>
          <p:nvPr>
            <p:ph type="body" idx="1"/>
          </p:nvPr>
        </p:nvSpPr>
        <p:spPr>
          <a:noFill/>
          <a:ln w="9525"/>
        </p:spPr>
        <p:txBody>
          <a:bodyPr/>
          <a:lstStyle/>
          <a:p>
            <a:r>
              <a:rPr lang="en-US" dirty="0"/>
              <a:t>Simple linear regression is a statistical method that allows us to summarize and study relationships between two continuous (quantitative) variables:</a:t>
            </a:r>
          </a:p>
          <a:p>
            <a:r>
              <a:rPr lang="en-US" dirty="0"/>
              <a:t>One variable, denoted x, is regarded as the predictor, explanatory, independent or input variable.</a:t>
            </a:r>
          </a:p>
          <a:p>
            <a:r>
              <a:rPr lang="en-US" dirty="0"/>
              <a:t>The other variable, denoted y, is regarded as the response, outcome, dependent or target variable.</a:t>
            </a:r>
          </a:p>
          <a:p>
            <a:endParaRPr lang="en-US" dirty="0"/>
          </a:p>
          <a:p>
            <a:r>
              <a:rPr lang="en-US" sz="1200" b="0" i="0" kern="1200" dirty="0">
                <a:solidFill>
                  <a:schemeClr val="tx1"/>
                </a:solidFill>
                <a:effectLst/>
                <a:latin typeface="+mn-lt"/>
                <a:ea typeface="+mn-ea"/>
                <a:cs typeface="+mn-cs"/>
              </a:rPr>
              <a:t>Simple linear regression gets its adjective "simple," because it concerns the study of only one predictor variable. In contrast, multiple linear regression, which we study later in this course, gets its adjective "multiple," because it concerns the study of two or more predictor variables.</a:t>
            </a:r>
            <a:endParaRPr lang="en-US" dirty="0"/>
          </a:p>
        </p:txBody>
      </p:sp>
    </p:spTree>
    <p:extLst>
      <p:ext uri="{BB962C8B-B14F-4D97-AF65-F5344CB8AC3E}">
        <p14:creationId xmlns:p14="http://schemas.microsoft.com/office/powerpoint/2010/main" val="1623427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83971"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i="1" dirty="0">
                <a:solidFill>
                  <a:schemeClr val="tx1"/>
                </a:solidFill>
              </a:rPr>
              <a:t>9</a:t>
            </a:r>
          </a:p>
        </p:txBody>
      </p:sp>
      <p:sp>
        <p:nvSpPr>
          <p:cNvPr id="83972"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83973"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83974" name="Rectangle 6"/>
          <p:cNvSpPr>
            <a:spLocks noGrp="1" noRot="1" noChangeAspect="1" noChangeArrowheads="1" noTextEdit="1"/>
          </p:cNvSpPr>
          <p:nvPr>
            <p:ph type="sldImg"/>
          </p:nvPr>
        </p:nvSpPr>
        <p:spPr>
          <a:xfrm>
            <a:off x="393700" y="692150"/>
            <a:ext cx="6070600" cy="3416300"/>
          </a:xfrm>
          <a:ln cap="flat"/>
        </p:spPr>
      </p:sp>
      <p:sp>
        <p:nvSpPr>
          <p:cNvPr id="83975" name="Rectangle 7"/>
          <p:cNvSpPr>
            <a:spLocks noGrp="1" noChangeArrowheads="1"/>
          </p:cNvSpPr>
          <p:nvPr>
            <p:ph type="body" idx="1"/>
          </p:nvPr>
        </p:nvSpPr>
        <p:spPr>
          <a:noFill/>
          <a:ln w="9525"/>
        </p:spPr>
        <p:txBody>
          <a:bodyPr/>
          <a:lstStyle/>
          <a:p>
            <a:r>
              <a:rPr lang="en-US" sz="1200" kern="1200" dirty="0">
                <a:solidFill>
                  <a:schemeClr val="tx1"/>
                </a:solidFill>
                <a:effectLst/>
                <a:latin typeface="+mn-lt"/>
                <a:ea typeface="+mn-ea"/>
                <a:cs typeface="+mn-cs"/>
              </a:rPr>
              <a:t>Here is the equation for the simple regression model; it is expressed as Y hat = b</a:t>
            </a:r>
            <a:r>
              <a:rPr lang="en-US" sz="1200" kern="1200" baseline="-25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 b</a:t>
            </a:r>
            <a:r>
              <a:rPr lang="en-US" sz="1200" kern="1200" baseline="-25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x where in this case b</a:t>
            </a:r>
            <a:r>
              <a:rPr lang="en-US" sz="1200" kern="1200" baseline="-25000" dirty="0">
                <a:solidFill>
                  <a:schemeClr val="tx1"/>
                </a:solidFill>
                <a:effectLst/>
                <a:latin typeface="+mn-lt"/>
                <a:ea typeface="+mn-ea"/>
                <a:cs typeface="+mn-cs"/>
              </a:rPr>
              <a:t>0 </a:t>
            </a:r>
            <a:r>
              <a:rPr lang="en-US" sz="1200" kern="1200" dirty="0">
                <a:solidFill>
                  <a:schemeClr val="tx1"/>
                </a:solidFill>
                <a:effectLst/>
                <a:latin typeface="+mn-lt"/>
                <a:ea typeface="+mn-ea"/>
                <a:cs typeface="+mn-cs"/>
              </a:rPr>
              <a:t>is a constant, which is also defined as a sample intercept. b</a:t>
            </a:r>
            <a:r>
              <a:rPr lang="en-US" sz="1200" kern="1200" baseline="-25000" dirty="0">
                <a:solidFill>
                  <a:schemeClr val="tx1"/>
                </a:solidFill>
                <a:effectLst/>
                <a:latin typeface="+mn-lt"/>
                <a:ea typeface="+mn-ea"/>
                <a:cs typeface="+mn-cs"/>
              </a:rPr>
              <a:t>1 </a:t>
            </a:r>
            <a:r>
              <a:rPr lang="en-US" sz="1200" kern="1200" dirty="0">
                <a:solidFill>
                  <a:schemeClr val="tx1"/>
                </a:solidFill>
                <a:effectLst/>
                <a:latin typeface="+mn-lt"/>
                <a:ea typeface="+mn-ea"/>
                <a:cs typeface="+mn-cs"/>
              </a:rPr>
              <a:t>is a sample slope, an Y hat represents the predicted values of y. b</a:t>
            </a:r>
            <a:r>
              <a:rPr lang="en-US" sz="1200" kern="1200" baseline="-25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critically important because it tells us how much the predicted value for Y or Y hat changes with every unit change in the variable x. </a:t>
            </a:r>
          </a:p>
        </p:txBody>
      </p:sp>
    </p:spTree>
    <p:extLst>
      <p:ext uri="{BB962C8B-B14F-4D97-AF65-F5344CB8AC3E}">
        <p14:creationId xmlns:p14="http://schemas.microsoft.com/office/powerpoint/2010/main" val="2626337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slide shows the visual representation of a simple linear regression model. As you can see, the data points are shown using purple circles, and intercept value, or beta 0, is shown on the left-hand side, where intercept is defined as the value of y when x is equal to 0. Also, you can see the fitted line, which is shown in blue, and the slope of the line represented by Beta 1. The difference between the actual data points and the fitted line is referred to as the estimation error and is represented by epsilon. This is also referred to as the residuals of the linear regression lines.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5</a:t>
            </a:fld>
            <a:endParaRPr lang="en-US"/>
          </a:p>
        </p:txBody>
      </p:sp>
    </p:spTree>
    <p:extLst>
      <p:ext uri="{BB962C8B-B14F-4D97-AF65-F5344CB8AC3E}">
        <p14:creationId xmlns:p14="http://schemas.microsoft.com/office/powerpoint/2010/main" val="2044223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Least Squares Fitting refers to the procedure for finding the best-fitting curve to a given set of points by minimizing the sum of the squares of the offsets ("the residuals") of the points from the curve. The sum of the </a:t>
            </a:r>
            <a:r>
              <a:rPr lang="en-US" sz="1200" b="0" i="1" kern="1200" dirty="0">
                <a:solidFill>
                  <a:schemeClr val="tx1"/>
                </a:solidFill>
                <a:effectLst/>
                <a:latin typeface="+mn-lt"/>
                <a:ea typeface="+mn-ea"/>
                <a:cs typeface="+mn-cs"/>
              </a:rPr>
              <a:t>squares</a:t>
            </a:r>
            <a:r>
              <a:rPr lang="en-US" sz="1200" b="0" i="0" kern="1200" dirty="0">
                <a:solidFill>
                  <a:schemeClr val="tx1"/>
                </a:solidFill>
                <a:effectLst/>
                <a:latin typeface="+mn-lt"/>
                <a:ea typeface="+mn-ea"/>
                <a:cs typeface="+mn-cs"/>
              </a:rPr>
              <a:t> of the offsets is used instead of the offset absolute values because this allows the residuals to be treated as a continuous differentiable quantity. However, because squares of the offsets are used, outlying points can have a disproportionate effect on the fit, a property which may or may not be desirable depending on the problem at hand.</a:t>
            </a: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6</a:t>
            </a:fld>
            <a:endParaRPr lang="en-US"/>
          </a:p>
        </p:txBody>
      </p:sp>
    </p:spTree>
    <p:extLst>
      <p:ext uri="{BB962C8B-B14F-4D97-AF65-F5344CB8AC3E}">
        <p14:creationId xmlns:p14="http://schemas.microsoft.com/office/powerpoint/2010/main" val="3059205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84995"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i="1" dirty="0">
                <a:solidFill>
                  <a:schemeClr val="tx1"/>
                </a:solidFill>
              </a:rPr>
              <a:t>10</a:t>
            </a:r>
          </a:p>
        </p:txBody>
      </p:sp>
      <p:sp>
        <p:nvSpPr>
          <p:cNvPr id="84996"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84997"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84998" name="Rectangle 6"/>
          <p:cNvSpPr>
            <a:spLocks noGrp="1" noRot="1" noChangeAspect="1" noChangeArrowheads="1" noTextEdit="1"/>
          </p:cNvSpPr>
          <p:nvPr>
            <p:ph type="sldImg"/>
          </p:nvPr>
        </p:nvSpPr>
        <p:spPr>
          <a:xfrm>
            <a:off x="393700" y="692150"/>
            <a:ext cx="6070600" cy="3416300"/>
          </a:xfrm>
          <a:ln cap="flat"/>
        </p:spPr>
      </p:sp>
      <p:sp>
        <p:nvSpPr>
          <p:cNvPr id="84999" name="Rectangle 7"/>
          <p:cNvSpPr>
            <a:spLocks noGrp="1" noChangeArrowheads="1"/>
          </p:cNvSpPr>
          <p:nvPr>
            <p:ph type="body" idx="1"/>
          </p:nvPr>
        </p:nvSpPr>
        <p:spPr>
          <a:noFill/>
          <a:ln w="9525"/>
        </p:spPr>
        <p:txBody>
          <a:bodyPr/>
          <a:lstStyle/>
          <a:p>
            <a:r>
              <a:rPr lang="en-US" dirty="0"/>
              <a:t>Here you can see</a:t>
            </a:r>
            <a:r>
              <a:rPr lang="en-US" baseline="0" dirty="0"/>
              <a:t> the optimal values of b1 and b0 which results in minimizing the sum square of the residuals. For b1 we can see that the coefficient can be calculated as a ratio of the covariance  of X and Y divided by the sum square of X. This can be expanded as the sum product of X and Y minus n times the product of the mean of X and Y divided by sum square of X minus n times the mean of X power 2. For the fixed intercept, b0, we can determine the value by calculate the difference between the mean of the Y and b1 multiplied by the mean of X.</a:t>
            </a:r>
            <a:endParaRPr lang="en-US" dirty="0"/>
          </a:p>
        </p:txBody>
      </p:sp>
    </p:spTree>
    <p:extLst>
      <p:ext uri="{BB962C8B-B14F-4D97-AF65-F5344CB8AC3E}">
        <p14:creationId xmlns:p14="http://schemas.microsoft.com/office/powerpoint/2010/main" val="999474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body" idx="1"/>
          </p:nvPr>
        </p:nvSpPr>
        <p:spPr>
          <a:noFill/>
          <a:ln w="9525"/>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As you might have noticed, when calculating b1, the numerator of the fraction is equivalent to the sum square of X</a:t>
            </a:r>
            <a:r>
              <a:rPr lang="en-US" baseline="0" dirty="0"/>
              <a:t> and Y and the </a:t>
            </a:r>
            <a:r>
              <a:rPr lang="en-US" sz="1200" b="0" i="0" kern="1200" dirty="0">
                <a:solidFill>
                  <a:schemeClr val="tx1"/>
                </a:solidFill>
                <a:effectLst/>
                <a:latin typeface="+mn-lt"/>
                <a:ea typeface="+mn-ea"/>
                <a:cs typeface="+mn-cs"/>
              </a:rPr>
              <a:t>denominator</a:t>
            </a:r>
            <a:r>
              <a:rPr lang="en-US" baseline="0" dirty="0"/>
              <a:t> is the sum square of X.</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86019" name="Rectangle 3"/>
          <p:cNvSpPr>
            <a:spLocks noGrp="1" noRot="1" noChangeAspect="1" noChangeArrowheads="1" noTextEdit="1"/>
          </p:cNvSpPr>
          <p:nvPr>
            <p:ph type="sldImg"/>
          </p:nvPr>
        </p:nvSpPr>
        <p:spPr>
          <a:xfrm>
            <a:off x="393700" y="692150"/>
            <a:ext cx="6070600" cy="3416300"/>
          </a:xfrm>
          <a:ln cap="flat"/>
        </p:spPr>
      </p:sp>
    </p:spTree>
    <p:extLst>
      <p:ext uri="{BB962C8B-B14F-4D97-AF65-F5344CB8AC3E}">
        <p14:creationId xmlns:p14="http://schemas.microsoft.com/office/powerpoint/2010/main" val="3858264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87043"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i="1" dirty="0">
                <a:solidFill>
                  <a:schemeClr val="tx1"/>
                </a:solidFill>
              </a:rPr>
              <a:t>12</a:t>
            </a:r>
          </a:p>
        </p:txBody>
      </p:sp>
      <p:sp>
        <p:nvSpPr>
          <p:cNvPr id="87044"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87045"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87046" name="Rectangle 6"/>
          <p:cNvSpPr>
            <a:spLocks noGrp="1" noRot="1" noChangeAspect="1" noChangeArrowheads="1" noTextEdit="1"/>
          </p:cNvSpPr>
          <p:nvPr>
            <p:ph type="sldImg"/>
          </p:nvPr>
        </p:nvSpPr>
        <p:spPr>
          <a:xfrm>
            <a:off x="393700" y="692150"/>
            <a:ext cx="6070600" cy="3416300"/>
          </a:xfrm>
          <a:ln cap="flat"/>
        </p:spPr>
      </p:sp>
      <p:sp>
        <p:nvSpPr>
          <p:cNvPr id="87047" name="Rectangle 7"/>
          <p:cNvSpPr>
            <a:spLocks noGrp="1" noChangeArrowheads="1"/>
          </p:cNvSpPr>
          <p:nvPr>
            <p:ph type="body" idx="1"/>
          </p:nvPr>
        </p:nvSpPr>
        <p:spPr>
          <a:noFill/>
          <a:ln w="9525"/>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kern="1200" dirty="0">
                <a:solidFill>
                  <a:schemeClr val="tx1"/>
                </a:solidFill>
                <a:effectLst/>
                <a:latin typeface="+mn-lt"/>
                <a:ea typeface="+mn-ea"/>
                <a:cs typeface="+mn-cs"/>
              </a:rPr>
              <a:t>Here is an illustrative example of how b</a:t>
            </a:r>
            <a:r>
              <a:rPr lang="en-US" sz="1200" kern="1200" baseline="-25000" dirty="0">
                <a:solidFill>
                  <a:schemeClr val="tx1"/>
                </a:solidFill>
                <a:effectLst/>
                <a:latin typeface="+mn-lt"/>
                <a:ea typeface="+mn-ea"/>
                <a:cs typeface="+mn-cs"/>
              </a:rPr>
              <a:t>1 </a:t>
            </a:r>
            <a:r>
              <a:rPr lang="en-US" sz="1200" kern="1200" dirty="0">
                <a:solidFill>
                  <a:schemeClr val="tx1"/>
                </a:solidFill>
                <a:effectLst/>
                <a:latin typeface="+mn-lt"/>
                <a:ea typeface="+mn-ea"/>
                <a:cs typeface="+mn-cs"/>
              </a:rPr>
              <a:t>and b</a:t>
            </a:r>
            <a:r>
              <a:rPr lang="en-US" sz="1200" kern="1200" baseline="-25000" dirty="0">
                <a:solidFill>
                  <a:schemeClr val="tx1"/>
                </a:solidFill>
                <a:effectLst/>
                <a:latin typeface="+mn-lt"/>
                <a:ea typeface="+mn-ea"/>
                <a:cs typeface="+mn-cs"/>
              </a:rPr>
              <a:t>0 </a:t>
            </a:r>
            <a:r>
              <a:rPr lang="en-US" sz="1200" kern="1200" dirty="0">
                <a:solidFill>
                  <a:schemeClr val="tx1"/>
                </a:solidFill>
                <a:effectLst/>
                <a:latin typeface="+mn-lt"/>
                <a:ea typeface="+mn-ea"/>
                <a:cs typeface="+mn-cs"/>
              </a:rPr>
              <a:t>can be calculated for a simple regression model. In this example we are trying to build a model to predict the cost of airlines in thousands of dollars based on the number of passengers. Subsequently the independent variable in this case is x, the number of passengers, and the dependent variable is cost represented by y. the data points are shown in the table below. You can see the cost of different number of passengers sorted from 61 to 97. Here we calculate the sum of x, the sum of y values, we can also calculate the sum of x</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and also the sum of the products of x and y. for example, in this case, the sum of x values is 930, the sum of y values is 56.69, and the sum of the squares of x is 73,764, and the sum of the products of x and y is 4,462.22.</a:t>
            </a:r>
          </a:p>
          <a:p>
            <a:endParaRPr lang="en-US" dirty="0"/>
          </a:p>
        </p:txBody>
      </p:sp>
    </p:spTree>
    <p:extLst>
      <p:ext uri="{BB962C8B-B14F-4D97-AF65-F5344CB8AC3E}">
        <p14:creationId xmlns:p14="http://schemas.microsoft.com/office/powerpoint/2010/main" val="31472883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2/9/2019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2/9/2019</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9.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8.png"/><Relationship Id="rId5" Type="http://schemas.openxmlformats.org/officeDocument/2006/relationships/image" Target="../media/image17.wm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4.mp3"/><Relationship Id="rId7" Type="http://schemas.openxmlformats.org/officeDocument/2006/relationships/image" Target="../media/image10.wmf"/><Relationship Id="rId2" Type="http://schemas.microsoft.com/office/2007/relationships/media" Target="../media/media4.mp3"/><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4.xml"/><Relationship Id="rId4"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5.mp3"/><Relationship Id="rId7" Type="http://schemas.openxmlformats.org/officeDocument/2006/relationships/image" Target="../media/image11.wmf"/><Relationship Id="rId2" Type="http://schemas.microsoft.com/office/2007/relationships/media" Target="../media/media5.mp3"/><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audio" Target="../media/media7.mp3"/><Relationship Id="rId7" Type="http://schemas.openxmlformats.org/officeDocument/2006/relationships/image" Target="../media/image13.wmf"/><Relationship Id="rId2" Type="http://schemas.microsoft.com/office/2007/relationships/media" Target="../media/media7.mp3"/><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7.xml"/><Relationship Id="rId10" Type="http://schemas.openxmlformats.org/officeDocument/2006/relationships/image" Target="../media/image9.png"/><Relationship Id="rId4" Type="http://schemas.openxmlformats.org/officeDocument/2006/relationships/slideLayout" Target="../slideLayouts/slideLayout5.xml"/><Relationship Id="rId9" Type="http://schemas.openxmlformats.org/officeDocument/2006/relationships/image" Target="../media/image14.w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audio" Target="../media/media8.mp3"/><Relationship Id="rId7" Type="http://schemas.openxmlformats.org/officeDocument/2006/relationships/image" Target="../media/image15.wmf"/><Relationship Id="rId2" Type="http://schemas.microsoft.com/office/2007/relationships/media" Target="../media/media8.mp3"/><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notesSlide" Target="../notesSlides/notesSlide8.xml"/><Relationship Id="rId10" Type="http://schemas.openxmlformats.org/officeDocument/2006/relationships/image" Target="../media/image9.png"/><Relationship Id="rId4" Type="http://schemas.openxmlformats.org/officeDocument/2006/relationships/slideLayout" Target="../slideLayouts/slideLayout5.xml"/><Relationship Id="rId9" Type="http://schemas.openxmlformats.org/officeDocument/2006/relationships/image" Target="../media/image16.w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2538" y="956834"/>
            <a:ext cx="8622632" cy="2509748"/>
          </a:xfrm>
        </p:spPr>
        <p:txBody>
          <a:bodyPr/>
          <a:lstStyle/>
          <a:p>
            <a:r>
              <a:rPr lang="en-US" dirty="0" smtClean="0"/>
              <a:t>Introduction to </a:t>
            </a:r>
            <a:r>
              <a:rPr lang="en-US" dirty="0"/>
              <a:t>Linear Regression</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6" name="5_1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3863" y="4819650"/>
            <a:ext cx="487362" cy="487363"/>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8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5"/>
          <p:cNvSpPr>
            <a:spLocks noGrp="1"/>
          </p:cNvSpPr>
          <p:nvPr>
            <p:ph type="title"/>
          </p:nvPr>
        </p:nvSpPr>
        <p:spPr>
          <a:xfrm>
            <a:off x="2373378" y="97070"/>
            <a:ext cx="6286500" cy="747713"/>
          </a:xfrm>
        </p:spPr>
        <p:txBody>
          <a:bodyPr>
            <a:noAutofit/>
          </a:bodyPr>
          <a:lstStyle/>
          <a:p>
            <a:pPr algn="ctr" eaLnBrk="1" hangingPunct="1"/>
            <a:r>
              <a:rPr dirty="0">
                <a:latin typeface="Garamond" panose="02020404030301010803" pitchFamily="18" charset="0"/>
              </a:rPr>
              <a:t>Solving for b1 and b0 of the Regression</a:t>
            </a:r>
            <a:br>
              <a:rPr dirty="0">
                <a:latin typeface="Garamond" panose="02020404030301010803" pitchFamily="18" charset="0"/>
              </a:rPr>
            </a:br>
            <a:r>
              <a:rPr dirty="0">
                <a:latin typeface="Garamond" panose="02020404030301010803" pitchFamily="18" charset="0"/>
              </a:rPr>
              <a:t>Line: Airline Cost Example</a:t>
            </a:r>
          </a:p>
        </p:txBody>
      </p:sp>
      <p:pic>
        <p:nvPicPr>
          <p:cNvPr id="40963" name="Picture 10"/>
          <p:cNvPicPr>
            <a:picLocks noChangeAspect="1" noChangeArrowheads="1"/>
          </p:cNvPicPr>
          <p:nvPr/>
        </p:nvPicPr>
        <p:blipFill>
          <a:blip r:embed="rId5" cstate="print"/>
          <a:srcRect/>
          <a:stretch>
            <a:fillRect/>
          </a:stretch>
        </p:blipFill>
        <p:spPr bwMode="auto">
          <a:xfrm>
            <a:off x="1842969" y="844783"/>
            <a:ext cx="6578855" cy="3623121"/>
          </a:xfrm>
          <a:prstGeom prst="rect">
            <a:avLst/>
          </a:prstGeom>
          <a:noFill/>
          <a:ln w="28575" cap="sq">
            <a:solidFill>
              <a:srgbClr val="F6BF69"/>
            </a:solidFill>
            <a:miter lim="800000"/>
            <a:headEnd type="none" w="sm" len="sm"/>
            <a:tailEnd type="none" w="sm" len="sm"/>
          </a:ln>
        </p:spPr>
      </p:pic>
      <p:pic>
        <p:nvPicPr>
          <p:cNvPr id="40964" name="Picture 3" descr="pass cost scatter.tif"/>
          <p:cNvPicPr>
            <a:picLocks noChangeAspect="1"/>
          </p:cNvPicPr>
          <p:nvPr/>
        </p:nvPicPr>
        <p:blipFill>
          <a:blip r:embed="rId6" cstate="print"/>
          <a:srcRect/>
          <a:stretch>
            <a:fillRect/>
          </a:stretch>
        </p:blipFill>
        <p:spPr bwMode="auto">
          <a:xfrm>
            <a:off x="5516628" y="2457450"/>
            <a:ext cx="2884251" cy="1819826"/>
          </a:xfrm>
          <a:prstGeom prst="rect">
            <a:avLst/>
          </a:prstGeom>
          <a:noFill/>
          <a:ln w="9525">
            <a:noFill/>
            <a:miter lim="800000"/>
            <a:headEnd/>
            <a:tailEnd/>
          </a:ln>
        </p:spPr>
      </p:pic>
      <p:pic>
        <p:nvPicPr>
          <p:cNvPr id="2" name="5_1_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93713" y="4546600"/>
            <a:ext cx="487362" cy="487363"/>
          </a:xfrm>
          <a:prstGeom prst="rect">
            <a:avLst/>
          </a:prstGeom>
        </p:spPr>
      </p:pic>
    </p:spTree>
    <p:extLst>
      <p:ext uri="{BB962C8B-B14F-4D97-AF65-F5344CB8AC3E}">
        <p14:creationId xmlns:p14="http://schemas.microsoft.com/office/powerpoint/2010/main" val="22025454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93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idx="1"/>
          </p:nvPr>
        </p:nvSpPr>
        <p:spPr>
          <a:xfrm>
            <a:off x="1288256" y="1165456"/>
            <a:ext cx="7299613" cy="2483644"/>
          </a:xfrm>
        </p:spPr>
        <p:txBody>
          <a:bodyPr>
            <a:noAutofit/>
          </a:bodyPr>
          <a:lstStyle/>
          <a:p>
            <a:pPr eaLnBrk="1" hangingPunct="1">
              <a:defRPr/>
            </a:pPr>
            <a:r>
              <a:rPr lang="en-US" sz="2200" b="0" dirty="0">
                <a:latin typeface="Garamond" panose="02020404030301010803" pitchFamily="18" charset="0"/>
              </a:rPr>
              <a:t>A hypothesis test can be conducted on the sample slope of the regression model to determine whether the population slope is significantly different from zero.</a:t>
            </a:r>
            <a:br>
              <a:rPr lang="en-US" sz="2200" b="0" dirty="0">
                <a:latin typeface="Garamond" panose="02020404030301010803" pitchFamily="18" charset="0"/>
              </a:rPr>
            </a:br>
            <a:endParaRPr lang="en-US" sz="2200" b="0" dirty="0">
              <a:latin typeface="Garamond" panose="02020404030301010803" pitchFamily="18" charset="0"/>
            </a:endParaRPr>
          </a:p>
          <a:p>
            <a:r>
              <a:rPr lang="en-US" sz="2200" b="0" dirty="0">
                <a:latin typeface="Garamond" panose="02020404030301010803" pitchFamily="18" charset="0"/>
              </a:rPr>
              <a:t>Testing the slope of the regression line to determine whether the slope is different from zero is important.</a:t>
            </a:r>
          </a:p>
          <a:p>
            <a:endParaRPr lang="en-US" sz="2200" b="0" dirty="0">
              <a:latin typeface="Garamond" panose="02020404030301010803" pitchFamily="18" charset="0"/>
            </a:endParaRPr>
          </a:p>
          <a:p>
            <a:r>
              <a:rPr lang="en-US" sz="2200" b="0" dirty="0">
                <a:latin typeface="Garamond" panose="02020404030301010803" pitchFamily="18" charset="0"/>
              </a:rPr>
              <a:t>If the slope is not different from zero, the regression line is doing nothing more than the average line of y predicting y.</a:t>
            </a:r>
          </a:p>
        </p:txBody>
      </p:sp>
      <p:sp>
        <p:nvSpPr>
          <p:cNvPr id="57347" name="Title 4"/>
          <p:cNvSpPr>
            <a:spLocks noGrp="1"/>
          </p:cNvSpPr>
          <p:nvPr>
            <p:ph type="title"/>
          </p:nvPr>
        </p:nvSpPr>
        <p:spPr>
          <a:xfrm>
            <a:off x="1745456" y="228788"/>
            <a:ext cx="6567488" cy="747713"/>
          </a:xfrm>
        </p:spPr>
        <p:txBody>
          <a:bodyPr>
            <a:normAutofit fontScale="90000"/>
          </a:bodyPr>
          <a:lstStyle/>
          <a:p>
            <a:pPr algn="ctr"/>
            <a:r>
              <a:rPr dirty="0"/>
              <a:t>Hypothesis Tests for </a:t>
            </a:r>
            <a:r>
              <a:rPr lang="en-US" dirty="0"/>
              <a:t>Model Coefficients</a:t>
            </a:r>
            <a:r>
              <a:rPr dirty="0"/>
              <a:t> </a:t>
            </a:r>
            <a:br>
              <a:rPr dirty="0"/>
            </a:br>
            <a:endParaRPr dirty="0"/>
          </a:p>
        </p:txBody>
      </p:sp>
      <p:pic>
        <p:nvPicPr>
          <p:cNvPr id="2" name="5_1_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8788" y="4441825"/>
            <a:ext cx="487362" cy="487363"/>
          </a:xfrm>
          <a:prstGeom prst="rect">
            <a:avLst/>
          </a:prstGeom>
        </p:spPr>
      </p:pic>
    </p:spTree>
    <p:extLst>
      <p:ext uri="{BB962C8B-B14F-4D97-AF65-F5344CB8AC3E}">
        <p14:creationId xmlns:p14="http://schemas.microsoft.com/office/powerpoint/2010/main" val="35823588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2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92"/>
          <p:cNvSpPr>
            <a:spLocks noGrp="1"/>
          </p:cNvSpPr>
          <p:nvPr>
            <p:ph type="title"/>
          </p:nvPr>
        </p:nvSpPr>
        <p:spPr>
          <a:xfrm>
            <a:off x="2247091" y="95107"/>
            <a:ext cx="6764005" cy="747713"/>
          </a:xfrm>
        </p:spPr>
        <p:txBody>
          <a:bodyPr>
            <a:noAutofit/>
          </a:bodyPr>
          <a:lstStyle/>
          <a:p>
            <a:pPr eaLnBrk="1" hangingPunct="1"/>
            <a:r>
              <a:rPr lang="en-US" dirty="0">
                <a:latin typeface="Garamond" panose="02020404030301010803" pitchFamily="18" charset="0"/>
              </a:rPr>
              <a:t>Predictive Models: Simple Linear Regression </a:t>
            </a:r>
            <a:endParaRPr dirty="0">
              <a:latin typeface="Garamond" panose="02020404030301010803" pitchFamily="18" charset="0"/>
            </a:endParaRPr>
          </a:p>
        </p:txBody>
      </p:sp>
      <p:sp>
        <p:nvSpPr>
          <p:cNvPr id="91" name="Rectangle 3"/>
          <p:cNvSpPr txBox="1">
            <a:spLocks noChangeArrowheads="1"/>
          </p:cNvSpPr>
          <p:nvPr/>
        </p:nvSpPr>
        <p:spPr>
          <a:xfrm>
            <a:off x="1390492" y="1157170"/>
            <a:ext cx="7557025" cy="3464424"/>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ct val="50000"/>
              </a:spcBef>
            </a:pPr>
            <a:r>
              <a:rPr lang="en-US" altLang="en-US" sz="2400" b="0" dirty="0">
                <a:latin typeface="Garamond" panose="02020404030301010803" pitchFamily="18" charset="0"/>
              </a:rPr>
              <a:t>Prediction: If you know something about X, this knowledge helps you predict something about Y.</a:t>
            </a:r>
          </a:p>
          <a:p>
            <a:pPr>
              <a:spcBef>
                <a:spcPct val="50000"/>
              </a:spcBef>
            </a:pPr>
            <a:endParaRPr lang="en-US" altLang="en-US" sz="2400" b="0" dirty="0">
              <a:latin typeface="Garamond" panose="02020404030301010803" pitchFamily="18" charset="0"/>
            </a:endParaRPr>
          </a:p>
          <a:p>
            <a:pPr>
              <a:spcBef>
                <a:spcPct val="50000"/>
              </a:spcBef>
            </a:pPr>
            <a:r>
              <a:rPr lang="en-US" altLang="en-US" sz="2400" b="0" dirty="0">
                <a:latin typeface="Garamond" panose="02020404030301010803" pitchFamily="18" charset="0"/>
              </a:rPr>
              <a:t> When considering correlation, both X and Y are treated equally. In regression, however, one variable X, is considered as the independent (predictor) variable which tries to predict the dependent (target) variable, Y.</a:t>
            </a:r>
          </a:p>
        </p:txBody>
      </p:sp>
      <p:pic>
        <p:nvPicPr>
          <p:cNvPr id="2" name="5_1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2750" y="4629150"/>
            <a:ext cx="487363" cy="487363"/>
          </a:xfrm>
          <a:prstGeom prst="rect">
            <a:avLst/>
          </a:prstGeom>
        </p:spPr>
      </p:pic>
    </p:spTree>
    <p:extLst>
      <p:ext uri="{BB962C8B-B14F-4D97-AF65-F5344CB8AC3E}">
        <p14:creationId xmlns:p14="http://schemas.microsoft.com/office/powerpoint/2010/main" val="5079768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0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4"/>
          <p:cNvSpPr>
            <a:spLocks noGrp="1"/>
          </p:cNvSpPr>
          <p:nvPr>
            <p:ph idx="1"/>
          </p:nvPr>
        </p:nvSpPr>
        <p:spPr>
          <a:xfrm>
            <a:off x="1428749" y="1059657"/>
            <a:ext cx="7254271" cy="3512344"/>
          </a:xfrm>
        </p:spPr>
        <p:txBody>
          <a:bodyPr>
            <a:normAutofit fontScale="92500" lnSpcReduction="10000"/>
          </a:bodyPr>
          <a:lstStyle/>
          <a:p>
            <a:pPr eaLnBrk="1" hangingPunct="1"/>
            <a:r>
              <a:rPr lang="en-US" sz="2400" b="0" dirty="0">
                <a:latin typeface="Garamond" panose="02020404030301010803" pitchFamily="18" charset="0"/>
              </a:rPr>
              <a:t>Bivariate (two variables) linear regression -- the most elementary regression model</a:t>
            </a:r>
          </a:p>
          <a:p>
            <a:pPr lvl="1" eaLnBrk="1" hangingPunct="1"/>
            <a:r>
              <a:rPr lang="en-US" sz="2400" dirty="0">
                <a:solidFill>
                  <a:srgbClr val="002060"/>
                </a:solidFill>
                <a:latin typeface="Garamond" panose="02020404030301010803" pitchFamily="18" charset="0"/>
              </a:rPr>
              <a:t>dependent variable, the variable to be predicted, usually called Y</a:t>
            </a:r>
          </a:p>
          <a:p>
            <a:pPr lvl="1" eaLnBrk="1" hangingPunct="1"/>
            <a:r>
              <a:rPr lang="en-US" sz="2400" dirty="0">
                <a:solidFill>
                  <a:srgbClr val="002060"/>
                </a:solidFill>
                <a:latin typeface="Garamond" panose="02020404030301010803" pitchFamily="18" charset="0"/>
              </a:rPr>
              <a:t>independent variable, the predictor or explanatory variable, usually called X</a:t>
            </a:r>
          </a:p>
          <a:p>
            <a:pPr lvl="1" eaLnBrk="1" hangingPunct="1"/>
            <a:r>
              <a:rPr lang="en-US" sz="2400" dirty="0">
                <a:solidFill>
                  <a:srgbClr val="002060"/>
                </a:solidFill>
                <a:latin typeface="Garamond" panose="02020404030301010803" pitchFamily="18" charset="0"/>
              </a:rPr>
              <a:t>Usually the first step in this analysis is to construct a scatter plot of the data</a:t>
            </a:r>
          </a:p>
          <a:p>
            <a:r>
              <a:rPr lang="en-US" sz="2400" b="0" dirty="0">
                <a:latin typeface="Garamond" panose="02020404030301010803" pitchFamily="18" charset="0"/>
              </a:rPr>
              <a:t>Nonlinear relationships and regression models with more than one independent variable can be explored by using multiple regression models</a:t>
            </a:r>
          </a:p>
        </p:txBody>
      </p:sp>
      <p:sp>
        <p:nvSpPr>
          <p:cNvPr id="37891" name="Title 5"/>
          <p:cNvSpPr>
            <a:spLocks noGrp="1"/>
          </p:cNvSpPr>
          <p:nvPr>
            <p:ph type="title"/>
          </p:nvPr>
        </p:nvSpPr>
        <p:spPr>
          <a:xfrm>
            <a:off x="2270670" y="172642"/>
            <a:ext cx="5539830" cy="373856"/>
          </a:xfrm>
        </p:spPr>
        <p:txBody>
          <a:bodyPr>
            <a:normAutofit fontScale="90000"/>
          </a:bodyPr>
          <a:lstStyle/>
          <a:p>
            <a:pPr eaLnBrk="1" hangingPunct="1"/>
            <a:r>
              <a:rPr sz="2700" dirty="0">
                <a:latin typeface="Garamond" panose="02020404030301010803" pitchFamily="18" charset="0"/>
              </a:rPr>
              <a:t>Simple</a:t>
            </a:r>
            <a:r>
              <a:rPr dirty="0"/>
              <a:t> </a:t>
            </a:r>
            <a:r>
              <a:rPr sz="2700" dirty="0">
                <a:latin typeface="Garamond" panose="02020404030301010803" pitchFamily="18" charset="0"/>
              </a:rPr>
              <a:t>Regression Analysis</a:t>
            </a:r>
          </a:p>
        </p:txBody>
      </p:sp>
      <p:pic>
        <p:nvPicPr>
          <p:cNvPr id="2" name="5_1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1950" y="4548188"/>
            <a:ext cx="487363" cy="487362"/>
          </a:xfrm>
          <a:prstGeom prst="rect">
            <a:avLst/>
          </a:prstGeom>
        </p:spPr>
      </p:pic>
    </p:spTree>
    <p:extLst>
      <p:ext uri="{BB962C8B-B14F-4D97-AF65-F5344CB8AC3E}">
        <p14:creationId xmlns:p14="http://schemas.microsoft.com/office/powerpoint/2010/main" val="1077703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5">
            <a:hlinkClick r:id="" action="ppaction://ole?verb=0"/>
          </p:cNvPr>
          <p:cNvGraphicFramePr>
            <a:graphicFrameLocks/>
          </p:cNvGraphicFramePr>
          <p:nvPr>
            <p:extLst/>
          </p:nvPr>
        </p:nvGraphicFramePr>
        <p:xfrm>
          <a:off x="2834642" y="1512487"/>
          <a:ext cx="4813067" cy="2145113"/>
        </p:xfrm>
        <a:graphic>
          <a:graphicData uri="http://schemas.openxmlformats.org/presentationml/2006/ole">
            <mc:AlternateContent xmlns:mc="http://schemas.openxmlformats.org/markup-compatibility/2006">
              <mc:Choice xmlns:v="urn:schemas-microsoft-com:vml" Requires="v">
                <p:oleObj spid="_x0000_s1053" name="Equation" r:id="rId6" imgW="2070000" imgH="914400" progId="Equation.DSMT4">
                  <p:embed/>
                </p:oleObj>
              </mc:Choice>
              <mc:Fallback>
                <p:oleObj name="Equation" r:id="rId6" imgW="2070000" imgH="914400" progId="Equation.DSMT4">
                  <p:embed/>
                  <p:pic>
                    <p:nvPicPr>
                      <p:cNvPr id="4098" name="Object 5">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4642" y="1512487"/>
                        <a:ext cx="4813067" cy="2145113"/>
                      </a:xfrm>
                      <a:prstGeom prst="rect">
                        <a:avLst/>
                      </a:prstGeom>
                      <a:noFill/>
                      <a:ln w="50800">
                        <a:solidFill>
                          <a:srgbClr val="F6BF69"/>
                        </a:solidFill>
                        <a:miter lim="800000"/>
                        <a:headEnd/>
                        <a:tailEnd/>
                      </a:ln>
                      <a:effectLst/>
                      <a:extLst/>
                    </p:spPr>
                  </p:pic>
                </p:oleObj>
              </mc:Fallback>
            </mc:AlternateContent>
          </a:graphicData>
        </a:graphic>
      </p:graphicFrame>
      <p:sp>
        <p:nvSpPr>
          <p:cNvPr id="4099" name="Title 5"/>
          <p:cNvSpPr>
            <a:spLocks noGrp="1"/>
          </p:cNvSpPr>
          <p:nvPr>
            <p:ph type="title"/>
          </p:nvPr>
        </p:nvSpPr>
        <p:spPr>
          <a:xfrm>
            <a:off x="2176895" y="248212"/>
            <a:ext cx="6286500" cy="530162"/>
          </a:xfrm>
        </p:spPr>
        <p:txBody>
          <a:bodyPr>
            <a:noAutofit/>
          </a:bodyPr>
          <a:lstStyle/>
          <a:p>
            <a:pPr eaLnBrk="1" hangingPunct="1"/>
            <a:r>
              <a:rPr dirty="0">
                <a:latin typeface="Garamond" panose="02020404030301010803" pitchFamily="18" charset="0"/>
              </a:rPr>
              <a:t>Equation of the Simple Regression Line</a:t>
            </a:r>
          </a:p>
        </p:txBody>
      </p:sp>
      <p:pic>
        <p:nvPicPr>
          <p:cNvPr id="3" name="5_1_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538163" y="4740275"/>
            <a:ext cx="487362" cy="487363"/>
          </a:xfrm>
          <a:prstGeom prst="rect">
            <a:avLst/>
          </a:prstGeom>
        </p:spPr>
      </p:pic>
    </p:spTree>
    <p:extLst>
      <p:ext uri="{BB962C8B-B14F-4D97-AF65-F5344CB8AC3E}">
        <p14:creationId xmlns:p14="http://schemas.microsoft.com/office/powerpoint/2010/main" val="24255936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5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9" name="Line 59"/>
          <p:cNvSpPr>
            <a:spLocks noChangeShapeType="1"/>
          </p:cNvSpPr>
          <p:nvPr/>
        </p:nvSpPr>
        <p:spPr bwMode="auto">
          <a:xfrm flipH="1" flipV="1">
            <a:off x="2914650" y="3028950"/>
            <a:ext cx="131445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13"/>
          </a:p>
        </p:txBody>
      </p:sp>
      <p:sp>
        <p:nvSpPr>
          <p:cNvPr id="143412" name="Line 52"/>
          <p:cNvSpPr>
            <a:spLocks noChangeShapeType="1"/>
          </p:cNvSpPr>
          <p:nvPr/>
        </p:nvSpPr>
        <p:spPr bwMode="auto">
          <a:xfrm flipH="1" flipV="1">
            <a:off x="2914650" y="2057400"/>
            <a:ext cx="131445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13"/>
          </a:p>
        </p:txBody>
      </p:sp>
      <p:sp>
        <p:nvSpPr>
          <p:cNvPr id="143362" name="Rectangle 2"/>
          <p:cNvSpPr>
            <a:spLocks noGrp="1" noChangeArrowheads="1"/>
          </p:cNvSpPr>
          <p:nvPr>
            <p:ph type="title"/>
          </p:nvPr>
        </p:nvSpPr>
        <p:spPr>
          <a:xfrm>
            <a:off x="2155755" y="139527"/>
            <a:ext cx="6897006" cy="569130"/>
          </a:xfrm>
        </p:spPr>
        <p:txBody>
          <a:bodyPr/>
          <a:lstStyle/>
          <a:p>
            <a:r>
              <a:rPr lang="en-US" altLang="en-US" dirty="0"/>
              <a:t>Linear Regression</a:t>
            </a:r>
          </a:p>
        </p:txBody>
      </p:sp>
      <p:sp>
        <p:nvSpPr>
          <p:cNvPr id="143365" name="Line 5"/>
          <p:cNvSpPr>
            <a:spLocks noChangeShapeType="1"/>
          </p:cNvSpPr>
          <p:nvPr/>
        </p:nvSpPr>
        <p:spPr bwMode="auto">
          <a:xfrm flipH="1">
            <a:off x="4216003" y="2149079"/>
            <a:ext cx="4763" cy="209430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366" name="Line 6"/>
          <p:cNvSpPr>
            <a:spLocks noChangeShapeType="1"/>
          </p:cNvSpPr>
          <p:nvPr/>
        </p:nvSpPr>
        <p:spPr bwMode="auto">
          <a:xfrm flipV="1">
            <a:off x="2792016" y="2071688"/>
            <a:ext cx="4852988" cy="1372791"/>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367" name="Freeform 7"/>
          <p:cNvSpPr>
            <a:spLocks/>
          </p:cNvSpPr>
          <p:nvPr/>
        </p:nvSpPr>
        <p:spPr bwMode="auto">
          <a:xfrm>
            <a:off x="4958954" y="3386138"/>
            <a:ext cx="340519" cy="340519"/>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13"/>
          </a:p>
        </p:txBody>
      </p:sp>
      <p:sp>
        <p:nvSpPr>
          <p:cNvPr id="143368" name="Rectangle 8"/>
          <p:cNvSpPr>
            <a:spLocks noChangeArrowheads="1"/>
          </p:cNvSpPr>
          <p:nvPr/>
        </p:nvSpPr>
        <p:spPr bwMode="auto">
          <a:xfrm>
            <a:off x="4873228" y="3831432"/>
            <a:ext cx="138113" cy="6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369" name="Rectangle 9"/>
          <p:cNvSpPr>
            <a:spLocks noChangeArrowheads="1"/>
          </p:cNvSpPr>
          <p:nvPr/>
        </p:nvSpPr>
        <p:spPr bwMode="auto">
          <a:xfrm>
            <a:off x="4914900" y="2800350"/>
            <a:ext cx="1828800" cy="62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l">
              <a:spcBef>
                <a:spcPct val="0"/>
              </a:spcBef>
            </a:pPr>
            <a:r>
              <a:rPr lang="en-US" altLang="en-US" sz="1800"/>
              <a:t>Random Error for this x value</a:t>
            </a:r>
            <a:endParaRPr lang="en-US" altLang="en-US" sz="1800" baseline="-25000"/>
          </a:p>
        </p:txBody>
      </p:sp>
      <p:sp>
        <p:nvSpPr>
          <p:cNvPr id="143370" name="Rectangle 10"/>
          <p:cNvSpPr>
            <a:spLocks noChangeArrowheads="1"/>
          </p:cNvSpPr>
          <p:nvPr/>
        </p:nvSpPr>
        <p:spPr bwMode="auto">
          <a:xfrm>
            <a:off x="2558653" y="1271588"/>
            <a:ext cx="294152" cy="4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p>
            <a:pPr algn="l">
              <a:spcBef>
                <a:spcPct val="0"/>
              </a:spcBef>
            </a:pPr>
            <a:r>
              <a:rPr lang="en-US" altLang="en-US" sz="2700"/>
              <a:t>y</a:t>
            </a:r>
          </a:p>
        </p:txBody>
      </p:sp>
      <p:sp>
        <p:nvSpPr>
          <p:cNvPr id="143371" name="Rectangle 11"/>
          <p:cNvSpPr>
            <a:spLocks noChangeArrowheads="1"/>
          </p:cNvSpPr>
          <p:nvPr/>
        </p:nvSpPr>
        <p:spPr bwMode="auto">
          <a:xfrm>
            <a:off x="7359253" y="4171951"/>
            <a:ext cx="287740" cy="4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p>
            <a:pPr algn="l">
              <a:spcBef>
                <a:spcPct val="0"/>
              </a:spcBef>
            </a:pPr>
            <a:r>
              <a:rPr lang="en-US" altLang="en-US" sz="2700"/>
              <a:t>x</a:t>
            </a:r>
          </a:p>
        </p:txBody>
      </p:sp>
      <p:sp>
        <p:nvSpPr>
          <p:cNvPr id="143374" name="Freeform 14"/>
          <p:cNvSpPr>
            <a:spLocks/>
          </p:cNvSpPr>
          <p:nvPr/>
        </p:nvSpPr>
        <p:spPr bwMode="auto">
          <a:xfrm>
            <a:off x="7016354" y="1843088"/>
            <a:ext cx="341709" cy="340519"/>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13"/>
          </a:p>
        </p:txBody>
      </p:sp>
      <p:sp>
        <p:nvSpPr>
          <p:cNvPr id="143375" name="Freeform 15"/>
          <p:cNvSpPr>
            <a:spLocks/>
          </p:cNvSpPr>
          <p:nvPr/>
        </p:nvSpPr>
        <p:spPr bwMode="auto">
          <a:xfrm>
            <a:off x="3076575" y="3333750"/>
            <a:ext cx="341710" cy="341710"/>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13"/>
          </a:p>
        </p:txBody>
      </p:sp>
      <p:sp>
        <p:nvSpPr>
          <p:cNvPr id="143376" name="Rectangle 16"/>
          <p:cNvSpPr>
            <a:spLocks noChangeArrowheads="1"/>
          </p:cNvSpPr>
          <p:nvPr/>
        </p:nvSpPr>
        <p:spPr bwMode="auto">
          <a:xfrm>
            <a:off x="3554016" y="3531394"/>
            <a:ext cx="138113" cy="6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377" name="Freeform 17"/>
          <p:cNvSpPr>
            <a:spLocks/>
          </p:cNvSpPr>
          <p:nvPr/>
        </p:nvSpPr>
        <p:spPr bwMode="auto">
          <a:xfrm>
            <a:off x="6457950" y="2686050"/>
            <a:ext cx="341710" cy="340519"/>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13"/>
          </a:p>
        </p:txBody>
      </p:sp>
      <p:sp>
        <p:nvSpPr>
          <p:cNvPr id="143378" name="Freeform 18"/>
          <p:cNvSpPr>
            <a:spLocks/>
          </p:cNvSpPr>
          <p:nvPr/>
        </p:nvSpPr>
        <p:spPr bwMode="auto">
          <a:xfrm>
            <a:off x="5359004" y="2185988"/>
            <a:ext cx="341709" cy="340519"/>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13"/>
          </a:p>
        </p:txBody>
      </p:sp>
      <p:sp>
        <p:nvSpPr>
          <p:cNvPr id="143379" name="Rectangle 19"/>
          <p:cNvSpPr>
            <a:spLocks noChangeArrowheads="1"/>
          </p:cNvSpPr>
          <p:nvPr/>
        </p:nvSpPr>
        <p:spPr bwMode="auto">
          <a:xfrm>
            <a:off x="3281362" y="2911079"/>
            <a:ext cx="138113" cy="6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381" name="Rectangle 21"/>
          <p:cNvSpPr>
            <a:spLocks noChangeArrowheads="1"/>
          </p:cNvSpPr>
          <p:nvPr/>
        </p:nvSpPr>
        <p:spPr bwMode="auto">
          <a:xfrm>
            <a:off x="4151710" y="2074069"/>
            <a:ext cx="138113" cy="6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382" name="Rectangle 22"/>
          <p:cNvSpPr>
            <a:spLocks noChangeArrowheads="1"/>
          </p:cNvSpPr>
          <p:nvPr/>
        </p:nvSpPr>
        <p:spPr bwMode="auto">
          <a:xfrm>
            <a:off x="4151710" y="2119313"/>
            <a:ext cx="138113" cy="69056"/>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383" name="Rectangle 23"/>
          <p:cNvSpPr>
            <a:spLocks noChangeArrowheads="1"/>
          </p:cNvSpPr>
          <p:nvPr/>
        </p:nvSpPr>
        <p:spPr bwMode="auto">
          <a:xfrm>
            <a:off x="4526756" y="2096692"/>
            <a:ext cx="138113" cy="6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384" name="Freeform 24"/>
          <p:cNvSpPr>
            <a:spLocks/>
          </p:cNvSpPr>
          <p:nvPr/>
        </p:nvSpPr>
        <p:spPr bwMode="auto">
          <a:xfrm>
            <a:off x="2914650" y="1657350"/>
            <a:ext cx="4742260" cy="2589610"/>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13"/>
          </a:p>
        </p:txBody>
      </p:sp>
      <p:sp>
        <p:nvSpPr>
          <p:cNvPr id="143385" name="Line 25"/>
          <p:cNvSpPr>
            <a:spLocks noChangeShapeType="1"/>
          </p:cNvSpPr>
          <p:nvPr/>
        </p:nvSpPr>
        <p:spPr bwMode="auto">
          <a:xfrm>
            <a:off x="2625329" y="1715692"/>
            <a:ext cx="1190" cy="1190"/>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386" name="Line 26"/>
          <p:cNvSpPr>
            <a:spLocks noChangeShapeType="1"/>
          </p:cNvSpPr>
          <p:nvPr/>
        </p:nvSpPr>
        <p:spPr bwMode="auto">
          <a:xfrm>
            <a:off x="2625329" y="2135981"/>
            <a:ext cx="1190" cy="1191"/>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387" name="Line 27"/>
          <p:cNvSpPr>
            <a:spLocks noChangeShapeType="1"/>
          </p:cNvSpPr>
          <p:nvPr/>
        </p:nvSpPr>
        <p:spPr bwMode="auto">
          <a:xfrm>
            <a:off x="2625329" y="2371725"/>
            <a:ext cx="1190" cy="1191"/>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388" name="Line 28"/>
          <p:cNvSpPr>
            <a:spLocks noChangeShapeType="1"/>
          </p:cNvSpPr>
          <p:nvPr/>
        </p:nvSpPr>
        <p:spPr bwMode="auto">
          <a:xfrm>
            <a:off x="2625329" y="2602706"/>
            <a:ext cx="1190" cy="1191"/>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389" name="Line 29"/>
          <p:cNvSpPr>
            <a:spLocks noChangeShapeType="1"/>
          </p:cNvSpPr>
          <p:nvPr/>
        </p:nvSpPr>
        <p:spPr bwMode="auto">
          <a:xfrm>
            <a:off x="2625329" y="2839642"/>
            <a:ext cx="1190" cy="1190"/>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390" name="Line 30"/>
          <p:cNvSpPr>
            <a:spLocks noChangeShapeType="1"/>
          </p:cNvSpPr>
          <p:nvPr/>
        </p:nvSpPr>
        <p:spPr bwMode="auto">
          <a:xfrm>
            <a:off x="2625329" y="3075385"/>
            <a:ext cx="1190" cy="1190"/>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391" name="Line 31"/>
          <p:cNvSpPr>
            <a:spLocks noChangeShapeType="1"/>
          </p:cNvSpPr>
          <p:nvPr/>
        </p:nvSpPr>
        <p:spPr bwMode="auto">
          <a:xfrm>
            <a:off x="2625329" y="3306367"/>
            <a:ext cx="1190" cy="1190"/>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392" name="Line 32"/>
          <p:cNvSpPr>
            <a:spLocks noChangeShapeType="1"/>
          </p:cNvSpPr>
          <p:nvPr/>
        </p:nvSpPr>
        <p:spPr bwMode="auto">
          <a:xfrm>
            <a:off x="2625329" y="3542110"/>
            <a:ext cx="1190" cy="1190"/>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393" name="Line 33"/>
          <p:cNvSpPr>
            <a:spLocks noChangeShapeType="1"/>
          </p:cNvSpPr>
          <p:nvPr/>
        </p:nvSpPr>
        <p:spPr bwMode="auto">
          <a:xfrm>
            <a:off x="2625329" y="3773092"/>
            <a:ext cx="1190" cy="1190"/>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394" name="Line 34"/>
          <p:cNvSpPr>
            <a:spLocks noChangeShapeType="1"/>
          </p:cNvSpPr>
          <p:nvPr/>
        </p:nvSpPr>
        <p:spPr bwMode="auto">
          <a:xfrm>
            <a:off x="2625329" y="4010025"/>
            <a:ext cx="1190" cy="1191"/>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395" name="Rectangle 35"/>
          <p:cNvSpPr>
            <a:spLocks noChangeArrowheads="1"/>
          </p:cNvSpPr>
          <p:nvPr/>
        </p:nvSpPr>
        <p:spPr bwMode="auto">
          <a:xfrm>
            <a:off x="2519363" y="3006328"/>
            <a:ext cx="69056"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396" name="Rectangle 36"/>
          <p:cNvSpPr>
            <a:spLocks noChangeArrowheads="1"/>
          </p:cNvSpPr>
          <p:nvPr/>
        </p:nvSpPr>
        <p:spPr bwMode="auto">
          <a:xfrm>
            <a:off x="5193506" y="4451748"/>
            <a:ext cx="138113" cy="6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400" name="Rectangle 40"/>
          <p:cNvSpPr>
            <a:spLocks noChangeArrowheads="1"/>
          </p:cNvSpPr>
          <p:nvPr/>
        </p:nvSpPr>
        <p:spPr bwMode="auto">
          <a:xfrm>
            <a:off x="1314450" y="1828800"/>
            <a:ext cx="1543050" cy="52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r>
              <a:rPr lang="en-US" altLang="en-US" sz="1500"/>
              <a:t>Observed Value of y for x</a:t>
            </a:r>
            <a:r>
              <a:rPr lang="en-US" altLang="en-US" sz="1500" baseline="-25000"/>
              <a:t>i</a:t>
            </a:r>
            <a:endParaRPr lang="en-US" altLang="en-US" sz="1800" b="1" baseline="-25000"/>
          </a:p>
        </p:txBody>
      </p:sp>
      <p:sp>
        <p:nvSpPr>
          <p:cNvPr id="143404" name="AutoShape 44"/>
          <p:cNvSpPr>
            <a:spLocks/>
          </p:cNvSpPr>
          <p:nvPr/>
        </p:nvSpPr>
        <p:spPr bwMode="auto">
          <a:xfrm>
            <a:off x="2672954" y="3500438"/>
            <a:ext cx="114300" cy="6858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406" name="Line 46"/>
          <p:cNvSpPr>
            <a:spLocks noChangeShapeType="1"/>
          </p:cNvSpPr>
          <p:nvPr/>
        </p:nvSpPr>
        <p:spPr bwMode="auto">
          <a:xfrm>
            <a:off x="6229350" y="2457450"/>
            <a:ext cx="1257300" cy="1191"/>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407" name="Line 47"/>
          <p:cNvSpPr>
            <a:spLocks noChangeShapeType="1"/>
          </p:cNvSpPr>
          <p:nvPr/>
        </p:nvSpPr>
        <p:spPr bwMode="auto">
          <a:xfrm>
            <a:off x="7486650" y="2114550"/>
            <a:ext cx="1191" cy="3429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413" name="AutoShape 53"/>
          <p:cNvSpPr>
            <a:spLocks/>
          </p:cNvSpPr>
          <p:nvPr/>
        </p:nvSpPr>
        <p:spPr bwMode="auto">
          <a:xfrm flipH="1">
            <a:off x="4273154" y="2243138"/>
            <a:ext cx="114300" cy="742950"/>
          </a:xfrm>
          <a:prstGeom prst="leftBrace">
            <a:avLst>
              <a:gd name="adj1" fmla="val 54167"/>
              <a:gd name="adj2" fmla="val 48958"/>
            </a:avLst>
          </a:pr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43415" name="Freeform 55"/>
          <p:cNvSpPr>
            <a:spLocks/>
          </p:cNvSpPr>
          <p:nvPr/>
        </p:nvSpPr>
        <p:spPr bwMode="auto">
          <a:xfrm>
            <a:off x="4158854" y="2986088"/>
            <a:ext cx="114300" cy="1143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13"/>
          </a:p>
        </p:txBody>
      </p:sp>
      <p:sp>
        <p:nvSpPr>
          <p:cNvPr id="143416" name="Rectangle 56"/>
          <p:cNvSpPr>
            <a:spLocks noChangeArrowheads="1"/>
          </p:cNvSpPr>
          <p:nvPr/>
        </p:nvSpPr>
        <p:spPr bwMode="auto">
          <a:xfrm>
            <a:off x="1371600" y="2743200"/>
            <a:ext cx="1485900" cy="52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r>
              <a:rPr lang="en-US" altLang="en-US" sz="1500"/>
              <a:t>Predicted Value of y for x</a:t>
            </a:r>
            <a:r>
              <a:rPr lang="en-US" altLang="en-US" sz="1500" baseline="-25000"/>
              <a:t>i</a:t>
            </a:r>
            <a:r>
              <a:rPr lang="en-US" altLang="en-US" sz="1500"/>
              <a:t> </a:t>
            </a:r>
          </a:p>
        </p:txBody>
      </p:sp>
      <p:graphicFrame>
        <p:nvGraphicFramePr>
          <p:cNvPr id="143417" name="Object 57"/>
          <p:cNvGraphicFramePr>
            <a:graphicFrameLocks noChangeAspect="1"/>
          </p:cNvGraphicFramePr>
          <p:nvPr/>
        </p:nvGraphicFramePr>
        <p:xfrm>
          <a:off x="4082653" y="1143000"/>
          <a:ext cx="2586038" cy="582216"/>
        </p:xfrm>
        <a:graphic>
          <a:graphicData uri="http://schemas.openxmlformats.org/presentationml/2006/ole">
            <mc:AlternateContent xmlns:mc="http://schemas.openxmlformats.org/markup-compatibility/2006">
              <mc:Choice xmlns:v="urn:schemas-microsoft-com:vml" Requires="v">
                <p:oleObj spid="_x0000_s4123" name="Equation" r:id="rId6" imgW="1015920" imgH="228600" progId="Equation.3">
                  <p:embed/>
                </p:oleObj>
              </mc:Choice>
              <mc:Fallback>
                <p:oleObj name="Equation" r:id="rId6" imgW="1015920" imgH="228600" progId="Equation.3">
                  <p:embed/>
                  <p:pic>
                    <p:nvPicPr>
                      <p:cNvPr id="143417" name="Object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2653" y="1143000"/>
                        <a:ext cx="2586038" cy="582216"/>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18" name="Text Box 58"/>
          <p:cNvSpPr txBox="1">
            <a:spLocks noChangeArrowheads="1"/>
          </p:cNvSpPr>
          <p:nvPr/>
        </p:nvSpPr>
        <p:spPr bwMode="auto">
          <a:xfrm>
            <a:off x="4101703" y="4186238"/>
            <a:ext cx="3193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en-US" sz="1800"/>
              <a:t>x</a:t>
            </a:r>
            <a:r>
              <a:rPr lang="en-US" altLang="en-US" sz="1800" baseline="-25000"/>
              <a:t>i</a:t>
            </a:r>
          </a:p>
        </p:txBody>
      </p:sp>
      <p:sp>
        <p:nvSpPr>
          <p:cNvPr id="143380" name="Freeform 20"/>
          <p:cNvSpPr>
            <a:spLocks/>
          </p:cNvSpPr>
          <p:nvPr/>
        </p:nvSpPr>
        <p:spPr bwMode="auto">
          <a:xfrm>
            <a:off x="4044554" y="1900238"/>
            <a:ext cx="341709" cy="340519"/>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13"/>
          </a:p>
        </p:txBody>
      </p:sp>
      <p:sp>
        <p:nvSpPr>
          <p:cNvPr id="143420" name="Line 60"/>
          <p:cNvSpPr>
            <a:spLocks noChangeShapeType="1"/>
          </p:cNvSpPr>
          <p:nvPr/>
        </p:nvSpPr>
        <p:spPr bwMode="auto">
          <a:xfrm flipH="1" flipV="1">
            <a:off x="4743450" y="2743200"/>
            <a:ext cx="228600" cy="17145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13"/>
          </a:p>
        </p:txBody>
      </p:sp>
      <p:sp>
        <p:nvSpPr>
          <p:cNvPr id="143422" name="Line 62"/>
          <p:cNvSpPr>
            <a:spLocks noChangeShapeType="1"/>
          </p:cNvSpPr>
          <p:nvPr/>
        </p:nvSpPr>
        <p:spPr bwMode="auto">
          <a:xfrm>
            <a:off x="6115050" y="1714500"/>
            <a:ext cx="628650" cy="5715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13"/>
          </a:p>
        </p:txBody>
      </p:sp>
      <p:sp>
        <p:nvSpPr>
          <p:cNvPr id="143423" name="Rectangle 63"/>
          <p:cNvSpPr>
            <a:spLocks noChangeArrowheads="1"/>
          </p:cNvSpPr>
          <p:nvPr/>
        </p:nvSpPr>
        <p:spPr bwMode="auto">
          <a:xfrm>
            <a:off x="6400800" y="2400301"/>
            <a:ext cx="1257300"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l">
              <a:spcBef>
                <a:spcPct val="0"/>
              </a:spcBef>
            </a:pPr>
            <a:r>
              <a:rPr lang="en-US" altLang="en-US" sz="1800"/>
              <a:t>Slope = </a:t>
            </a:r>
            <a:r>
              <a:rPr lang="el-GR" altLang="en-US" sz="1800">
                <a:cs typeface="Arial" panose="020B0604020202020204" pitchFamily="34" charset="0"/>
              </a:rPr>
              <a:t>β</a:t>
            </a:r>
            <a:r>
              <a:rPr lang="en-US" altLang="en-US" sz="1800" baseline="-25000">
                <a:cs typeface="Arial" panose="020B0604020202020204" pitchFamily="34" charset="0"/>
              </a:rPr>
              <a:t>1</a:t>
            </a:r>
            <a:endParaRPr lang="el-GR" altLang="en-US" sz="1800" baseline="-25000">
              <a:cs typeface="Arial" panose="020B0604020202020204" pitchFamily="34" charset="0"/>
            </a:endParaRPr>
          </a:p>
        </p:txBody>
      </p:sp>
      <p:sp>
        <p:nvSpPr>
          <p:cNvPr id="143424" name="Rectangle 64"/>
          <p:cNvSpPr>
            <a:spLocks noChangeArrowheads="1"/>
          </p:cNvSpPr>
          <p:nvPr/>
        </p:nvSpPr>
        <p:spPr bwMode="auto">
          <a:xfrm>
            <a:off x="1257300" y="3657600"/>
            <a:ext cx="1371600" cy="29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r>
              <a:rPr lang="en-US" altLang="en-US" sz="1500"/>
              <a:t>Intercept = </a:t>
            </a:r>
            <a:r>
              <a:rPr lang="el-GR" altLang="en-US" sz="1500">
                <a:cs typeface="Arial" panose="020B0604020202020204" pitchFamily="34" charset="0"/>
              </a:rPr>
              <a:t>β</a:t>
            </a:r>
            <a:r>
              <a:rPr lang="en-US" altLang="en-US" sz="1500" baseline="-25000">
                <a:cs typeface="Arial" panose="020B0604020202020204" pitchFamily="34" charset="0"/>
              </a:rPr>
              <a:t>0</a:t>
            </a:r>
            <a:r>
              <a:rPr lang="en-US" altLang="en-US" sz="1500"/>
              <a:t>  </a:t>
            </a:r>
          </a:p>
        </p:txBody>
      </p:sp>
      <p:sp>
        <p:nvSpPr>
          <p:cNvPr id="143425" name="Text Box 65"/>
          <p:cNvSpPr txBox="1">
            <a:spLocks noChangeArrowheads="1"/>
          </p:cNvSpPr>
          <p:nvPr/>
        </p:nvSpPr>
        <p:spPr bwMode="auto">
          <a:xfrm>
            <a:off x="4343400" y="2343150"/>
            <a:ext cx="40005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l-GR" altLang="en-US" sz="2400">
                <a:cs typeface="Arial" panose="020B0604020202020204" pitchFamily="34" charset="0"/>
              </a:rPr>
              <a:t>ε</a:t>
            </a:r>
            <a:r>
              <a:rPr lang="en-US" altLang="en-US" sz="2400" baseline="-25000">
                <a:cs typeface="Arial" panose="020B0604020202020204" pitchFamily="34" charset="0"/>
              </a:rPr>
              <a:t>i</a:t>
            </a:r>
            <a:endParaRPr lang="el-GR" altLang="en-US" sz="2400" baseline="-25000">
              <a:cs typeface="Arial" panose="020B0604020202020204" pitchFamily="34" charset="0"/>
            </a:endParaRPr>
          </a:p>
        </p:txBody>
      </p:sp>
      <p:pic>
        <p:nvPicPr>
          <p:cNvPr id="2" name="5_1_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493713" y="4670425"/>
            <a:ext cx="487362" cy="487363"/>
          </a:xfrm>
          <a:prstGeom prst="rect">
            <a:avLst/>
          </a:prstGeom>
        </p:spPr>
      </p:pic>
    </p:spTree>
    <p:extLst>
      <p:ext uri="{BB962C8B-B14F-4D97-AF65-F5344CB8AC3E}">
        <p14:creationId xmlns:p14="http://schemas.microsoft.com/office/powerpoint/2010/main" val="29203801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29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4"/>
          <p:cNvSpPr>
            <a:spLocks noGrp="1"/>
          </p:cNvSpPr>
          <p:nvPr>
            <p:ph type="title"/>
          </p:nvPr>
        </p:nvSpPr>
        <p:spPr>
          <a:xfrm>
            <a:off x="2512495" y="172642"/>
            <a:ext cx="5097430" cy="373856"/>
          </a:xfrm>
        </p:spPr>
        <p:txBody>
          <a:bodyPr>
            <a:noAutofit/>
          </a:bodyPr>
          <a:lstStyle/>
          <a:p>
            <a:pPr eaLnBrk="1" hangingPunct="1"/>
            <a:r>
              <a:rPr dirty="0">
                <a:latin typeface="Garamond" panose="02020404030301010803" pitchFamily="18" charset="0"/>
              </a:rPr>
              <a:t>Least Squares Analysis</a:t>
            </a:r>
          </a:p>
        </p:txBody>
      </p:sp>
      <p:sp>
        <p:nvSpPr>
          <p:cNvPr id="38915" name="Content Placeholder 5"/>
          <p:cNvSpPr>
            <a:spLocks noGrp="1"/>
          </p:cNvSpPr>
          <p:nvPr>
            <p:ph idx="1"/>
          </p:nvPr>
        </p:nvSpPr>
        <p:spPr>
          <a:xfrm>
            <a:off x="1485899" y="668795"/>
            <a:ext cx="7302921" cy="2775317"/>
          </a:xfrm>
        </p:spPr>
        <p:txBody>
          <a:bodyPr>
            <a:noAutofit/>
          </a:bodyPr>
          <a:lstStyle/>
          <a:p>
            <a:pPr>
              <a:lnSpc>
                <a:spcPts val="2625"/>
              </a:lnSpc>
            </a:pPr>
            <a:r>
              <a:rPr lang="en-US" sz="2200" b="0" dirty="0">
                <a:latin typeface="Garamond" panose="02020404030301010803" pitchFamily="18" charset="0"/>
              </a:rPr>
              <a:t>Least squares analysis is a process whereby a regression model is developed by producing the minimum sum of the squared error values</a:t>
            </a:r>
          </a:p>
          <a:p>
            <a:pPr>
              <a:lnSpc>
                <a:spcPts val="2625"/>
              </a:lnSpc>
            </a:pPr>
            <a:r>
              <a:rPr lang="en-US" sz="2200" b="0" dirty="0">
                <a:latin typeface="Garamond" panose="02020404030301010803" pitchFamily="18" charset="0"/>
              </a:rPr>
              <a:t>The vertical distance from each point to the line is the error of the prediction.</a:t>
            </a:r>
          </a:p>
        </p:txBody>
      </p:sp>
      <p:pic>
        <p:nvPicPr>
          <p:cNvPr id="38916" name="Picture 3" descr="least squares line.tif"/>
          <p:cNvPicPr>
            <a:picLocks noChangeAspect="1"/>
          </p:cNvPicPr>
          <p:nvPr/>
        </p:nvPicPr>
        <p:blipFill>
          <a:blip r:embed="rId5" cstate="print"/>
          <a:srcRect/>
          <a:stretch>
            <a:fillRect/>
          </a:stretch>
        </p:blipFill>
        <p:spPr bwMode="auto">
          <a:xfrm>
            <a:off x="2734699" y="2501375"/>
            <a:ext cx="5141422" cy="2189325"/>
          </a:xfrm>
          <a:prstGeom prst="rect">
            <a:avLst/>
          </a:prstGeom>
          <a:noFill/>
          <a:ln w="9525">
            <a:noFill/>
            <a:miter lim="800000"/>
            <a:headEnd/>
            <a:tailEnd/>
          </a:ln>
        </p:spPr>
      </p:pic>
      <p:pic>
        <p:nvPicPr>
          <p:cNvPr id="2" name="5_1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09563" y="4732338"/>
            <a:ext cx="487362" cy="487362"/>
          </a:xfrm>
          <a:prstGeom prst="rect">
            <a:avLst/>
          </a:prstGeom>
        </p:spPr>
      </p:pic>
    </p:spTree>
    <p:extLst>
      <p:ext uri="{BB962C8B-B14F-4D97-AF65-F5344CB8AC3E}">
        <p14:creationId xmlns:p14="http://schemas.microsoft.com/office/powerpoint/2010/main" val="32184876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5">
            <a:hlinkClick r:id="" action="ppaction://ole?verb=0"/>
          </p:cNvPr>
          <p:cNvGraphicFramePr>
            <a:graphicFrameLocks/>
          </p:cNvGraphicFramePr>
          <p:nvPr>
            <p:extLst/>
          </p:nvPr>
        </p:nvGraphicFramePr>
        <p:xfrm>
          <a:off x="1809751" y="1420721"/>
          <a:ext cx="5777502" cy="1151029"/>
        </p:xfrm>
        <a:graphic>
          <a:graphicData uri="http://schemas.openxmlformats.org/presentationml/2006/ole">
            <mc:AlternateContent xmlns:mc="http://schemas.openxmlformats.org/markup-compatibility/2006">
              <mc:Choice xmlns:v="urn:schemas-microsoft-com:vml" Requires="v">
                <p:oleObj spid="_x0000_s2106" name="Equation" r:id="rId6" imgW="4100400" imgH="861840" progId="Equation.DSMT4">
                  <p:embed/>
                </p:oleObj>
              </mc:Choice>
              <mc:Fallback>
                <p:oleObj name="Equation" r:id="rId6" imgW="4100400" imgH="861840" progId="Equation.DSMT4">
                  <p:embed/>
                  <p:pic>
                    <p:nvPicPr>
                      <p:cNvPr id="5122" name="Object 5">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9751" y="1420721"/>
                        <a:ext cx="5777502" cy="1151029"/>
                      </a:xfrm>
                      <a:prstGeom prst="rect">
                        <a:avLst/>
                      </a:prstGeom>
                      <a:noFill/>
                      <a:ln w="50800">
                        <a:solidFill>
                          <a:srgbClr val="F6BF69"/>
                        </a:solidFill>
                        <a:miter lim="800000"/>
                        <a:headEnd/>
                        <a:tailEnd/>
                      </a:ln>
                      <a:effectLst/>
                      <a:extLst/>
                    </p:spPr>
                  </p:pic>
                </p:oleObj>
              </mc:Fallback>
            </mc:AlternateContent>
          </a:graphicData>
        </a:graphic>
      </p:graphicFrame>
      <p:graphicFrame>
        <p:nvGraphicFramePr>
          <p:cNvPr id="5123" name="Object 6">
            <a:hlinkClick r:id="" action="ppaction://ole?verb=0"/>
          </p:cNvPr>
          <p:cNvGraphicFramePr>
            <a:graphicFrameLocks/>
          </p:cNvGraphicFramePr>
          <p:nvPr>
            <p:extLst/>
          </p:nvPr>
        </p:nvGraphicFramePr>
        <p:xfrm>
          <a:off x="2227263" y="2962275"/>
          <a:ext cx="2917825" cy="631825"/>
        </p:xfrm>
        <a:graphic>
          <a:graphicData uri="http://schemas.openxmlformats.org/presentationml/2006/ole">
            <mc:AlternateContent xmlns:mc="http://schemas.openxmlformats.org/markup-compatibility/2006">
              <mc:Choice xmlns:v="urn:schemas-microsoft-com:vml" Requires="v">
                <p:oleObj spid="_x0000_s2107" name="Equation" r:id="rId8" imgW="1968480" imgH="431640" progId="Equation.3">
                  <p:embed/>
                </p:oleObj>
              </mc:Choice>
              <mc:Fallback>
                <p:oleObj name="Equation" r:id="rId8" imgW="1968480" imgH="431640" progId="Equation.3">
                  <p:embed/>
                  <p:pic>
                    <p:nvPicPr>
                      <p:cNvPr id="5123" name="Object 6">
                        <a:hlinkClick r:id="" action="ppaction://ole?verb=0"/>
                      </p:cNvPr>
                      <p:cNvPicPr>
                        <a:picLocks noChangeArrowheads="1"/>
                      </p:cNvPicPr>
                      <p:nvPr/>
                    </p:nvPicPr>
                    <p:blipFill>
                      <a:blip r:embed="rId9"/>
                      <a:srcRect/>
                      <a:stretch>
                        <a:fillRect/>
                      </a:stretch>
                    </p:blipFill>
                    <p:spPr bwMode="auto">
                      <a:xfrm>
                        <a:off x="2227263" y="2962275"/>
                        <a:ext cx="2917825" cy="631825"/>
                      </a:xfrm>
                      <a:prstGeom prst="rect">
                        <a:avLst/>
                      </a:prstGeom>
                      <a:noFill/>
                      <a:ln w="50800">
                        <a:solidFill>
                          <a:srgbClr val="F6BF69"/>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4" name="Title 6"/>
          <p:cNvSpPr>
            <a:spLocks noGrp="1"/>
          </p:cNvSpPr>
          <p:nvPr>
            <p:ph type="title"/>
          </p:nvPr>
        </p:nvSpPr>
        <p:spPr>
          <a:xfrm>
            <a:off x="2335593" y="168699"/>
            <a:ext cx="5183646" cy="588226"/>
          </a:xfrm>
        </p:spPr>
        <p:txBody>
          <a:bodyPr>
            <a:noAutofit/>
          </a:bodyPr>
          <a:lstStyle/>
          <a:p>
            <a:pPr eaLnBrk="1" hangingPunct="1"/>
            <a:r>
              <a:rPr dirty="0">
                <a:latin typeface="Garamond" panose="02020404030301010803" pitchFamily="18" charset="0"/>
              </a:rPr>
              <a:t>Least Squares Analysis</a:t>
            </a:r>
          </a:p>
        </p:txBody>
      </p:sp>
      <p:pic>
        <p:nvPicPr>
          <p:cNvPr id="2" name="5_1_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406400" y="4643438"/>
            <a:ext cx="487363" cy="487362"/>
          </a:xfrm>
          <a:prstGeom prst="rect">
            <a:avLst/>
          </a:prstGeom>
        </p:spPr>
      </p:pic>
    </p:spTree>
    <p:extLst>
      <p:ext uri="{BB962C8B-B14F-4D97-AF65-F5344CB8AC3E}">
        <p14:creationId xmlns:p14="http://schemas.microsoft.com/office/powerpoint/2010/main" val="27863786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7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8" name="Group 7"/>
          <p:cNvGrpSpPr>
            <a:grpSpLocks/>
          </p:cNvGrpSpPr>
          <p:nvPr/>
        </p:nvGrpSpPr>
        <p:grpSpPr bwMode="auto">
          <a:xfrm>
            <a:off x="2500313" y="1119829"/>
            <a:ext cx="4724203" cy="2880671"/>
            <a:chOff x="1140" y="1439"/>
            <a:chExt cx="3480" cy="2153"/>
          </a:xfrm>
        </p:grpSpPr>
        <p:graphicFrame>
          <p:nvGraphicFramePr>
            <p:cNvPr id="6146" name="Object 0">
              <a:hlinkClick r:id="" action="ppaction://ole?verb=0"/>
            </p:cNvPr>
            <p:cNvGraphicFramePr>
              <a:graphicFrameLocks/>
            </p:cNvGraphicFramePr>
            <p:nvPr>
              <p:extLst/>
            </p:nvPr>
          </p:nvGraphicFramePr>
          <p:xfrm>
            <a:off x="1140" y="1439"/>
            <a:ext cx="3480" cy="1227"/>
          </p:xfrm>
          <a:graphic>
            <a:graphicData uri="http://schemas.openxmlformats.org/presentationml/2006/ole">
              <mc:AlternateContent xmlns:mc="http://schemas.openxmlformats.org/markup-compatibility/2006">
                <mc:Choice xmlns:v="urn:schemas-microsoft-com:vml" Requires="v">
                  <p:oleObj spid="_x0000_s3132" name="Equation" r:id="rId6" imgW="3109680" imgH="1319040" progId="Equation.3">
                    <p:embed/>
                  </p:oleObj>
                </mc:Choice>
                <mc:Fallback>
                  <p:oleObj name="Equation" r:id="rId6" imgW="3109680" imgH="1319040" progId="Equation.3">
                    <p:embed/>
                    <p:pic>
                      <p:nvPicPr>
                        <p:cNvPr id="6146" name="Object 0">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0" y="1439"/>
                          <a:ext cx="3480" cy="1227"/>
                        </a:xfrm>
                        <a:prstGeom prst="rect">
                          <a:avLst/>
                        </a:prstGeom>
                        <a:noFill/>
                        <a:ln w="50800">
                          <a:solidFill>
                            <a:srgbClr val="F6BF69"/>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7" name="Object 1">
              <a:hlinkClick r:id="" action="ppaction://ole?verb=0"/>
            </p:cNvPr>
            <p:cNvGraphicFramePr>
              <a:graphicFrameLocks/>
            </p:cNvGraphicFramePr>
            <p:nvPr/>
          </p:nvGraphicFramePr>
          <p:xfrm>
            <a:off x="1140" y="3046"/>
            <a:ext cx="2466" cy="546"/>
          </p:xfrm>
          <a:graphic>
            <a:graphicData uri="http://schemas.openxmlformats.org/presentationml/2006/ole">
              <mc:AlternateContent xmlns:mc="http://schemas.openxmlformats.org/markup-compatibility/2006">
                <mc:Choice xmlns:v="urn:schemas-microsoft-com:vml" Requires="v">
                  <p:oleObj spid="_x0000_s3133" name="Equation" r:id="rId8" imgW="1979280" imgH="442800" progId="Equation.3">
                    <p:embed/>
                  </p:oleObj>
                </mc:Choice>
                <mc:Fallback>
                  <p:oleObj name="Equation" r:id="rId8" imgW="1979280" imgH="442800" progId="Equation.3">
                    <p:embed/>
                    <p:pic>
                      <p:nvPicPr>
                        <p:cNvPr id="6147" name="Object 1">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0" y="3046"/>
                          <a:ext cx="2466" cy="546"/>
                        </a:xfrm>
                        <a:prstGeom prst="rect">
                          <a:avLst/>
                        </a:prstGeom>
                        <a:noFill/>
                        <a:ln w="50800">
                          <a:solidFill>
                            <a:srgbClr val="F6BF69"/>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149" name="Title 7"/>
          <p:cNvSpPr>
            <a:spLocks noGrp="1"/>
          </p:cNvSpPr>
          <p:nvPr>
            <p:ph type="title"/>
          </p:nvPr>
        </p:nvSpPr>
        <p:spPr>
          <a:xfrm>
            <a:off x="2500313" y="218416"/>
            <a:ext cx="5109611" cy="373856"/>
          </a:xfrm>
        </p:spPr>
        <p:txBody>
          <a:bodyPr>
            <a:noAutofit/>
          </a:bodyPr>
          <a:lstStyle/>
          <a:p>
            <a:pPr eaLnBrk="1" hangingPunct="1"/>
            <a:r>
              <a:rPr dirty="0">
                <a:latin typeface="Garamond" panose="02020404030301010803" pitchFamily="18" charset="0"/>
              </a:rPr>
              <a:t>Least Squares Analysis</a:t>
            </a:r>
          </a:p>
        </p:txBody>
      </p:sp>
      <p:pic>
        <p:nvPicPr>
          <p:cNvPr id="2" name="5_1_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388938" y="4811713"/>
            <a:ext cx="487362" cy="487362"/>
          </a:xfrm>
          <a:prstGeom prst="rect">
            <a:avLst/>
          </a:prstGeom>
        </p:spPr>
      </p:pic>
    </p:spTree>
    <p:extLst>
      <p:ext uri="{BB962C8B-B14F-4D97-AF65-F5344CB8AC3E}">
        <p14:creationId xmlns:p14="http://schemas.microsoft.com/office/powerpoint/2010/main" val="957845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7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Group 84"/>
          <p:cNvGrpSpPr>
            <a:grpSpLocks/>
          </p:cNvGrpSpPr>
          <p:nvPr/>
        </p:nvGrpSpPr>
        <p:grpSpPr bwMode="auto">
          <a:xfrm>
            <a:off x="3082312" y="1208521"/>
            <a:ext cx="4905375" cy="3314700"/>
            <a:chOff x="850900" y="1905000"/>
            <a:chExt cx="6540500" cy="4419600"/>
          </a:xfrm>
        </p:grpSpPr>
        <p:sp>
          <p:nvSpPr>
            <p:cNvPr id="163" name="AutoShape 8"/>
            <p:cNvSpPr>
              <a:spLocks noChangeAspect="1" noChangeArrowheads="1" noTextEdit="1"/>
            </p:cNvSpPr>
            <p:nvPr/>
          </p:nvSpPr>
          <p:spPr bwMode="auto">
            <a:xfrm>
              <a:off x="850900" y="1905000"/>
              <a:ext cx="6540500" cy="4419600"/>
            </a:xfrm>
            <a:prstGeom prst="rect">
              <a:avLst/>
            </a:prstGeom>
            <a:solidFill>
              <a:sysClr val="window" lastClr="FFFFFF"/>
            </a:solidFill>
            <a:ln w="28575" cap="sq" algn="ctr">
              <a:solidFill>
                <a:srgbClr val="F6BF69"/>
              </a:solidFill>
              <a:miter lim="800000"/>
              <a:headEnd type="none" w="sm" len="sm"/>
              <a:tailEnd type="none" w="sm" len="sm"/>
            </a:ln>
          </p:spPr>
          <p:txBody>
            <a:bodyPr/>
            <a:lstStyle/>
            <a:p>
              <a:pPr>
                <a:defRPr/>
              </a:pPr>
              <a:endParaRPr lang="en-US" kern="0" dirty="0">
                <a:solidFill>
                  <a:sysClr val="windowText" lastClr="000000"/>
                </a:solidFill>
              </a:endParaRPr>
            </a:p>
          </p:txBody>
        </p:sp>
        <p:sp>
          <p:nvSpPr>
            <p:cNvPr id="164" name="Rectangle 10"/>
            <p:cNvSpPr>
              <a:spLocks noChangeArrowheads="1"/>
            </p:cNvSpPr>
            <p:nvPr/>
          </p:nvSpPr>
          <p:spPr bwMode="auto">
            <a:xfrm>
              <a:off x="1471613" y="1951039"/>
              <a:ext cx="901956"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Number of</a:t>
              </a:r>
              <a:endParaRPr lang="en-US" sz="900" i="1" dirty="0">
                <a:latin typeface="Calibri" pitchFamily="34" charset="0"/>
              </a:endParaRPr>
            </a:p>
          </p:txBody>
        </p:sp>
        <p:sp>
          <p:nvSpPr>
            <p:cNvPr id="165" name="Rectangle 11"/>
            <p:cNvSpPr>
              <a:spLocks noChangeArrowheads="1"/>
            </p:cNvSpPr>
            <p:nvPr/>
          </p:nvSpPr>
          <p:spPr bwMode="auto">
            <a:xfrm>
              <a:off x="1471613" y="2184400"/>
              <a:ext cx="917944"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Passengers</a:t>
              </a:r>
              <a:endParaRPr lang="en-US" sz="900" i="1" dirty="0">
                <a:latin typeface="Calibri" pitchFamily="34" charset="0"/>
              </a:endParaRPr>
            </a:p>
          </p:txBody>
        </p:sp>
        <p:sp>
          <p:nvSpPr>
            <p:cNvPr id="166" name="Rectangle 12"/>
            <p:cNvSpPr>
              <a:spLocks noChangeArrowheads="1"/>
            </p:cNvSpPr>
            <p:nvPr/>
          </p:nvSpPr>
          <p:spPr bwMode="auto">
            <a:xfrm>
              <a:off x="2714625" y="2184400"/>
              <a:ext cx="1393373" cy="246221"/>
            </a:xfrm>
            <a:prstGeom prst="rect">
              <a:avLst/>
            </a:prstGeom>
            <a:noFill/>
            <a:ln w="9525">
              <a:noFill/>
              <a:miter lim="800000"/>
              <a:headEnd/>
              <a:tailEnd/>
            </a:ln>
          </p:spPr>
          <p:txBody>
            <a:bodyPr wrap="none" lIns="0" tIns="0" rIns="0" bIns="0">
              <a:spAutoFit/>
            </a:bodyPr>
            <a:lstStyle/>
            <a:p>
              <a:pPr eaLnBrk="1" hangingPunct="1"/>
              <a:r>
                <a:rPr lang="en-US" sz="1200" dirty="0"/>
                <a:t>      Cost ($1,000)</a:t>
              </a:r>
              <a:endParaRPr lang="en-US" sz="900" i="1" dirty="0"/>
            </a:p>
          </p:txBody>
        </p:sp>
        <p:sp>
          <p:nvSpPr>
            <p:cNvPr id="167" name="Rectangle 13"/>
            <p:cNvSpPr>
              <a:spLocks noChangeArrowheads="1"/>
            </p:cNvSpPr>
            <p:nvPr/>
          </p:nvSpPr>
          <p:spPr bwMode="auto">
            <a:xfrm>
              <a:off x="1471613" y="2422525"/>
              <a:ext cx="329149" cy="246221"/>
            </a:xfrm>
            <a:prstGeom prst="rect">
              <a:avLst/>
            </a:prstGeom>
            <a:noFill/>
            <a:ln w="9525">
              <a:noFill/>
              <a:miter lim="800000"/>
              <a:headEnd/>
              <a:tailEnd/>
            </a:ln>
          </p:spPr>
          <p:txBody>
            <a:bodyPr wrap="none" lIns="0" tIns="0" rIns="0" bIns="0">
              <a:spAutoFit/>
            </a:bodyPr>
            <a:lstStyle/>
            <a:p>
              <a:pPr eaLnBrk="1" hangingPunct="1"/>
              <a:r>
                <a:rPr lang="en-US" sz="1200" dirty="0"/>
                <a:t>       </a:t>
              </a:r>
              <a:endParaRPr lang="en-US" sz="900" i="1" dirty="0"/>
            </a:p>
          </p:txBody>
        </p:sp>
        <p:sp>
          <p:nvSpPr>
            <p:cNvPr id="168" name="Rectangle 14"/>
            <p:cNvSpPr>
              <a:spLocks noChangeArrowheads="1"/>
            </p:cNvSpPr>
            <p:nvPr/>
          </p:nvSpPr>
          <p:spPr bwMode="auto">
            <a:xfrm>
              <a:off x="1836739" y="2422525"/>
              <a:ext cx="106867" cy="246221"/>
            </a:xfrm>
            <a:prstGeom prst="rect">
              <a:avLst/>
            </a:prstGeom>
            <a:noFill/>
            <a:ln w="9525">
              <a:noFill/>
              <a:miter lim="800000"/>
              <a:headEnd/>
              <a:tailEnd/>
            </a:ln>
          </p:spPr>
          <p:txBody>
            <a:bodyPr wrap="none" lIns="0" tIns="0" rIns="0" bIns="0">
              <a:spAutoFit/>
            </a:bodyPr>
            <a:lstStyle/>
            <a:p>
              <a:pPr eaLnBrk="1" hangingPunct="1"/>
              <a:r>
                <a:rPr lang="en-US" sz="1200" i="1" dirty="0"/>
                <a:t>X</a:t>
              </a:r>
              <a:endParaRPr lang="en-US" sz="900" i="1" dirty="0"/>
            </a:p>
          </p:txBody>
        </p:sp>
        <p:sp>
          <p:nvSpPr>
            <p:cNvPr id="169" name="Rectangle 15"/>
            <p:cNvSpPr>
              <a:spLocks noChangeArrowheads="1"/>
            </p:cNvSpPr>
            <p:nvPr/>
          </p:nvSpPr>
          <p:spPr bwMode="auto">
            <a:xfrm>
              <a:off x="3335339" y="2422525"/>
              <a:ext cx="188085" cy="246221"/>
            </a:xfrm>
            <a:prstGeom prst="rect">
              <a:avLst/>
            </a:prstGeom>
            <a:noFill/>
            <a:ln w="9525">
              <a:noFill/>
              <a:miter lim="800000"/>
              <a:headEnd/>
              <a:tailEnd/>
            </a:ln>
          </p:spPr>
          <p:txBody>
            <a:bodyPr wrap="none" lIns="0" tIns="0" rIns="0" bIns="0">
              <a:spAutoFit/>
            </a:bodyPr>
            <a:lstStyle/>
            <a:p>
              <a:pPr eaLnBrk="1" hangingPunct="1"/>
              <a:r>
                <a:rPr lang="en-US" sz="1200" dirty="0"/>
                <a:t>    </a:t>
              </a:r>
              <a:endParaRPr lang="en-US" sz="900" i="1" dirty="0"/>
            </a:p>
          </p:txBody>
        </p:sp>
        <p:sp>
          <p:nvSpPr>
            <p:cNvPr id="170" name="Rectangle 16"/>
            <p:cNvSpPr>
              <a:spLocks noChangeArrowheads="1"/>
            </p:cNvSpPr>
            <p:nvPr/>
          </p:nvSpPr>
          <p:spPr bwMode="auto">
            <a:xfrm>
              <a:off x="3546475" y="2422525"/>
              <a:ext cx="100456" cy="246221"/>
            </a:xfrm>
            <a:prstGeom prst="rect">
              <a:avLst/>
            </a:prstGeom>
            <a:noFill/>
            <a:ln w="9525">
              <a:noFill/>
              <a:miter lim="800000"/>
              <a:headEnd/>
              <a:tailEnd/>
            </a:ln>
          </p:spPr>
          <p:txBody>
            <a:bodyPr wrap="none" lIns="0" tIns="0" rIns="0" bIns="0">
              <a:spAutoFit/>
            </a:bodyPr>
            <a:lstStyle/>
            <a:p>
              <a:pPr eaLnBrk="1" hangingPunct="1"/>
              <a:r>
                <a:rPr lang="en-US" sz="1200" i="1" dirty="0"/>
                <a:t>Y</a:t>
              </a:r>
              <a:endParaRPr lang="en-US" sz="900" i="1" dirty="0"/>
            </a:p>
          </p:txBody>
        </p:sp>
        <p:sp>
          <p:nvSpPr>
            <p:cNvPr id="171" name="Rectangle 17"/>
            <p:cNvSpPr>
              <a:spLocks noChangeArrowheads="1"/>
            </p:cNvSpPr>
            <p:nvPr/>
          </p:nvSpPr>
          <p:spPr bwMode="auto">
            <a:xfrm>
              <a:off x="4578351" y="2422525"/>
              <a:ext cx="577081" cy="246221"/>
            </a:xfrm>
            <a:prstGeom prst="rect">
              <a:avLst/>
            </a:prstGeom>
            <a:noFill/>
            <a:ln w="9525">
              <a:noFill/>
              <a:miter lim="800000"/>
              <a:headEnd/>
              <a:tailEnd/>
            </a:ln>
          </p:spPr>
          <p:txBody>
            <a:bodyPr wrap="none" lIns="0" tIns="0" rIns="0" bIns="0">
              <a:spAutoFit/>
            </a:bodyPr>
            <a:lstStyle/>
            <a:p>
              <a:pPr eaLnBrk="1" hangingPunct="1"/>
              <a:r>
                <a:rPr lang="en-US" sz="1200" i="1" dirty="0"/>
                <a:t>          X</a:t>
              </a:r>
              <a:endParaRPr lang="en-US" sz="900" i="1" dirty="0"/>
            </a:p>
          </p:txBody>
        </p:sp>
        <p:sp>
          <p:nvSpPr>
            <p:cNvPr id="172" name="Rectangle 18"/>
            <p:cNvSpPr>
              <a:spLocks noChangeArrowheads="1"/>
            </p:cNvSpPr>
            <p:nvPr/>
          </p:nvSpPr>
          <p:spPr bwMode="auto">
            <a:xfrm>
              <a:off x="5222875" y="2393951"/>
              <a:ext cx="70533" cy="169277"/>
            </a:xfrm>
            <a:prstGeom prst="rect">
              <a:avLst/>
            </a:prstGeom>
            <a:noFill/>
            <a:ln w="9525">
              <a:noFill/>
              <a:miter lim="800000"/>
              <a:headEnd/>
              <a:tailEnd/>
            </a:ln>
          </p:spPr>
          <p:txBody>
            <a:bodyPr wrap="none" lIns="0" tIns="0" rIns="0" bIns="0">
              <a:spAutoFit/>
            </a:bodyPr>
            <a:lstStyle/>
            <a:p>
              <a:pPr eaLnBrk="1" hangingPunct="1"/>
              <a:r>
                <a:rPr lang="en-US" sz="825" dirty="0"/>
                <a:t>2</a:t>
              </a:r>
              <a:endParaRPr lang="en-US" sz="900" i="1" dirty="0"/>
            </a:p>
          </p:txBody>
        </p:sp>
        <p:sp>
          <p:nvSpPr>
            <p:cNvPr id="173" name="Rectangle 19"/>
            <p:cNvSpPr>
              <a:spLocks noChangeArrowheads="1"/>
            </p:cNvSpPr>
            <p:nvPr/>
          </p:nvSpPr>
          <p:spPr bwMode="auto">
            <a:xfrm>
              <a:off x="6440488" y="2422525"/>
              <a:ext cx="188085" cy="246221"/>
            </a:xfrm>
            <a:prstGeom prst="rect">
              <a:avLst/>
            </a:prstGeom>
            <a:noFill/>
            <a:ln w="9525">
              <a:noFill/>
              <a:miter lim="800000"/>
              <a:headEnd/>
              <a:tailEnd/>
            </a:ln>
          </p:spPr>
          <p:txBody>
            <a:bodyPr wrap="none" lIns="0" tIns="0" rIns="0" bIns="0">
              <a:spAutoFit/>
            </a:bodyPr>
            <a:lstStyle/>
            <a:p>
              <a:pPr eaLnBrk="1" hangingPunct="1"/>
              <a:r>
                <a:rPr lang="en-US" sz="1200" dirty="0"/>
                <a:t>    </a:t>
              </a:r>
              <a:endParaRPr lang="en-US" sz="900" i="1" dirty="0"/>
            </a:p>
          </p:txBody>
        </p:sp>
        <p:sp>
          <p:nvSpPr>
            <p:cNvPr id="174" name="Rectangle 20"/>
            <p:cNvSpPr>
              <a:spLocks noChangeArrowheads="1"/>
            </p:cNvSpPr>
            <p:nvPr/>
          </p:nvSpPr>
          <p:spPr bwMode="auto">
            <a:xfrm>
              <a:off x="6651625" y="2422525"/>
              <a:ext cx="207323" cy="246221"/>
            </a:xfrm>
            <a:prstGeom prst="rect">
              <a:avLst/>
            </a:prstGeom>
            <a:noFill/>
            <a:ln w="9525">
              <a:noFill/>
              <a:miter lim="800000"/>
              <a:headEnd/>
              <a:tailEnd/>
            </a:ln>
          </p:spPr>
          <p:txBody>
            <a:bodyPr wrap="none" lIns="0" tIns="0" rIns="0" bIns="0">
              <a:spAutoFit/>
            </a:bodyPr>
            <a:lstStyle/>
            <a:p>
              <a:pPr eaLnBrk="1" hangingPunct="1"/>
              <a:r>
                <a:rPr lang="en-US" sz="1200" i="1" dirty="0"/>
                <a:t>XY</a:t>
              </a:r>
              <a:endParaRPr lang="en-US" sz="900" i="1" dirty="0"/>
            </a:p>
          </p:txBody>
        </p:sp>
        <p:sp>
          <p:nvSpPr>
            <p:cNvPr id="176" name="Rectangle 22"/>
            <p:cNvSpPr>
              <a:spLocks noChangeArrowheads="1"/>
            </p:cNvSpPr>
            <p:nvPr/>
          </p:nvSpPr>
          <p:spPr bwMode="auto">
            <a:xfrm>
              <a:off x="1503363" y="2892425"/>
              <a:ext cx="491588"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61</a:t>
              </a:r>
              <a:endParaRPr lang="en-US" sz="900" i="1" dirty="0">
                <a:latin typeface="Calibri" pitchFamily="34" charset="0"/>
              </a:endParaRPr>
            </a:p>
          </p:txBody>
        </p:sp>
        <p:sp>
          <p:nvSpPr>
            <p:cNvPr id="177" name="Rectangle 23"/>
            <p:cNvSpPr>
              <a:spLocks noChangeArrowheads="1"/>
            </p:cNvSpPr>
            <p:nvPr/>
          </p:nvSpPr>
          <p:spPr bwMode="auto">
            <a:xfrm>
              <a:off x="3335339" y="2892425"/>
              <a:ext cx="3620649"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4.28                          3,721                    261.08</a:t>
              </a:r>
              <a:endParaRPr lang="en-US" sz="900" i="1" dirty="0">
                <a:latin typeface="Calibri" pitchFamily="34" charset="0"/>
              </a:endParaRPr>
            </a:p>
          </p:txBody>
        </p:sp>
        <p:sp>
          <p:nvSpPr>
            <p:cNvPr id="178" name="Rectangle 24"/>
            <p:cNvSpPr>
              <a:spLocks noChangeArrowheads="1"/>
            </p:cNvSpPr>
            <p:nvPr/>
          </p:nvSpPr>
          <p:spPr bwMode="auto">
            <a:xfrm>
              <a:off x="1782763" y="3125788"/>
              <a:ext cx="209459"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63</a:t>
              </a:r>
              <a:endParaRPr lang="en-US" sz="900" i="1" dirty="0">
                <a:latin typeface="Calibri" pitchFamily="34" charset="0"/>
              </a:endParaRPr>
            </a:p>
          </p:txBody>
        </p:sp>
        <p:sp>
          <p:nvSpPr>
            <p:cNvPr id="179" name="Rectangle 25"/>
            <p:cNvSpPr>
              <a:spLocks noChangeArrowheads="1"/>
            </p:cNvSpPr>
            <p:nvPr/>
          </p:nvSpPr>
          <p:spPr bwMode="auto">
            <a:xfrm>
              <a:off x="3335339" y="3125788"/>
              <a:ext cx="3620649"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4.08                          3,969                    257.04</a:t>
              </a:r>
              <a:endParaRPr lang="en-US" sz="900" i="1" dirty="0">
                <a:latin typeface="Calibri" pitchFamily="34" charset="0"/>
              </a:endParaRPr>
            </a:p>
          </p:txBody>
        </p:sp>
        <p:sp>
          <p:nvSpPr>
            <p:cNvPr id="180" name="Rectangle 26"/>
            <p:cNvSpPr>
              <a:spLocks noChangeArrowheads="1"/>
            </p:cNvSpPr>
            <p:nvPr/>
          </p:nvSpPr>
          <p:spPr bwMode="auto">
            <a:xfrm>
              <a:off x="1782763" y="3362325"/>
              <a:ext cx="209459"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67</a:t>
              </a:r>
              <a:endParaRPr lang="en-US" sz="900" i="1" dirty="0">
                <a:latin typeface="Calibri" pitchFamily="34" charset="0"/>
              </a:endParaRPr>
            </a:p>
          </p:txBody>
        </p:sp>
        <p:sp>
          <p:nvSpPr>
            <p:cNvPr id="181" name="Rectangle 27"/>
            <p:cNvSpPr>
              <a:spLocks noChangeArrowheads="1"/>
            </p:cNvSpPr>
            <p:nvPr/>
          </p:nvSpPr>
          <p:spPr bwMode="auto">
            <a:xfrm>
              <a:off x="3335339" y="3362325"/>
              <a:ext cx="412507"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4.42</a:t>
              </a:r>
              <a:endParaRPr lang="en-US" sz="900" i="1" dirty="0">
                <a:latin typeface="Calibri" pitchFamily="34" charset="0"/>
              </a:endParaRPr>
            </a:p>
          </p:txBody>
        </p:sp>
        <p:sp>
          <p:nvSpPr>
            <p:cNvPr id="182" name="Rectangle 28"/>
            <p:cNvSpPr>
              <a:spLocks noChangeArrowheads="1"/>
            </p:cNvSpPr>
            <p:nvPr/>
          </p:nvSpPr>
          <p:spPr bwMode="auto">
            <a:xfrm>
              <a:off x="4887913" y="3362325"/>
              <a:ext cx="517236"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4,489</a:t>
              </a:r>
              <a:endParaRPr lang="en-US" sz="900" i="1" dirty="0">
                <a:latin typeface="Calibri" pitchFamily="34" charset="0"/>
              </a:endParaRPr>
            </a:p>
          </p:txBody>
        </p:sp>
        <p:sp>
          <p:nvSpPr>
            <p:cNvPr id="183" name="Rectangle 29"/>
            <p:cNvSpPr>
              <a:spLocks noChangeArrowheads="1"/>
            </p:cNvSpPr>
            <p:nvPr/>
          </p:nvSpPr>
          <p:spPr bwMode="auto">
            <a:xfrm>
              <a:off x="5835651" y="3362325"/>
              <a:ext cx="1092180"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296.14</a:t>
              </a:r>
              <a:endParaRPr lang="en-US" sz="900" i="1" dirty="0">
                <a:latin typeface="Calibri" pitchFamily="34" charset="0"/>
              </a:endParaRPr>
            </a:p>
          </p:txBody>
        </p:sp>
        <p:sp>
          <p:nvSpPr>
            <p:cNvPr id="184" name="Rectangle 30"/>
            <p:cNvSpPr>
              <a:spLocks noChangeArrowheads="1"/>
            </p:cNvSpPr>
            <p:nvPr/>
          </p:nvSpPr>
          <p:spPr bwMode="auto">
            <a:xfrm>
              <a:off x="1782763" y="3595688"/>
              <a:ext cx="209459"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69</a:t>
              </a:r>
              <a:endParaRPr lang="en-US" sz="900" i="1" dirty="0">
                <a:latin typeface="Calibri" pitchFamily="34" charset="0"/>
              </a:endParaRPr>
            </a:p>
          </p:txBody>
        </p:sp>
        <p:sp>
          <p:nvSpPr>
            <p:cNvPr id="185" name="Rectangle 31"/>
            <p:cNvSpPr>
              <a:spLocks noChangeArrowheads="1"/>
            </p:cNvSpPr>
            <p:nvPr/>
          </p:nvSpPr>
          <p:spPr bwMode="auto">
            <a:xfrm>
              <a:off x="3335339" y="3595688"/>
              <a:ext cx="412507"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4.17</a:t>
              </a:r>
              <a:endParaRPr lang="en-US" sz="900" i="1" dirty="0">
                <a:latin typeface="Calibri" pitchFamily="34" charset="0"/>
              </a:endParaRPr>
            </a:p>
          </p:txBody>
        </p:sp>
        <p:sp>
          <p:nvSpPr>
            <p:cNvPr id="186" name="Rectangle 32"/>
            <p:cNvSpPr>
              <a:spLocks noChangeArrowheads="1"/>
            </p:cNvSpPr>
            <p:nvPr/>
          </p:nvSpPr>
          <p:spPr bwMode="auto">
            <a:xfrm>
              <a:off x="4887913" y="3595688"/>
              <a:ext cx="517236"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4,761</a:t>
              </a:r>
              <a:endParaRPr lang="en-US" sz="900" i="1" dirty="0">
                <a:latin typeface="Calibri" pitchFamily="34" charset="0"/>
              </a:endParaRPr>
            </a:p>
          </p:txBody>
        </p:sp>
        <p:sp>
          <p:nvSpPr>
            <p:cNvPr id="187" name="Rectangle 33"/>
            <p:cNvSpPr>
              <a:spLocks noChangeArrowheads="1"/>
            </p:cNvSpPr>
            <p:nvPr/>
          </p:nvSpPr>
          <p:spPr bwMode="auto">
            <a:xfrm>
              <a:off x="5835651" y="3595688"/>
              <a:ext cx="1092180"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287.73</a:t>
              </a:r>
              <a:endParaRPr lang="en-US" sz="900" i="1" dirty="0">
                <a:latin typeface="Calibri" pitchFamily="34" charset="0"/>
              </a:endParaRPr>
            </a:p>
          </p:txBody>
        </p:sp>
        <p:sp>
          <p:nvSpPr>
            <p:cNvPr id="188" name="Rectangle 34"/>
            <p:cNvSpPr>
              <a:spLocks noChangeArrowheads="1"/>
            </p:cNvSpPr>
            <p:nvPr/>
          </p:nvSpPr>
          <p:spPr bwMode="auto">
            <a:xfrm>
              <a:off x="1782763" y="3832225"/>
              <a:ext cx="209459"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70</a:t>
              </a:r>
              <a:endParaRPr lang="en-US" sz="900" i="1" dirty="0">
                <a:latin typeface="Calibri" pitchFamily="34" charset="0"/>
              </a:endParaRPr>
            </a:p>
          </p:txBody>
        </p:sp>
        <p:sp>
          <p:nvSpPr>
            <p:cNvPr id="189" name="Rectangle 35"/>
            <p:cNvSpPr>
              <a:spLocks noChangeArrowheads="1"/>
            </p:cNvSpPr>
            <p:nvPr/>
          </p:nvSpPr>
          <p:spPr bwMode="auto">
            <a:xfrm>
              <a:off x="3335339" y="3832225"/>
              <a:ext cx="412507"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4.48</a:t>
              </a:r>
              <a:endParaRPr lang="en-US" sz="900" i="1" dirty="0">
                <a:latin typeface="Calibri" pitchFamily="34" charset="0"/>
              </a:endParaRPr>
            </a:p>
          </p:txBody>
        </p:sp>
        <p:sp>
          <p:nvSpPr>
            <p:cNvPr id="190" name="Rectangle 36"/>
            <p:cNvSpPr>
              <a:spLocks noChangeArrowheads="1"/>
            </p:cNvSpPr>
            <p:nvPr/>
          </p:nvSpPr>
          <p:spPr bwMode="auto">
            <a:xfrm>
              <a:off x="4887913" y="3832225"/>
              <a:ext cx="517236"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4,900</a:t>
              </a:r>
              <a:endParaRPr lang="en-US" sz="900" i="1" dirty="0">
                <a:latin typeface="Calibri" pitchFamily="34" charset="0"/>
              </a:endParaRPr>
            </a:p>
          </p:txBody>
        </p:sp>
        <p:sp>
          <p:nvSpPr>
            <p:cNvPr id="191" name="Rectangle 37"/>
            <p:cNvSpPr>
              <a:spLocks noChangeArrowheads="1"/>
            </p:cNvSpPr>
            <p:nvPr/>
          </p:nvSpPr>
          <p:spPr bwMode="auto">
            <a:xfrm>
              <a:off x="5835651" y="3832225"/>
              <a:ext cx="1092180"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313.60</a:t>
              </a:r>
              <a:endParaRPr lang="en-US" sz="900" i="1" dirty="0">
                <a:latin typeface="Calibri" pitchFamily="34" charset="0"/>
              </a:endParaRPr>
            </a:p>
          </p:txBody>
        </p:sp>
        <p:sp>
          <p:nvSpPr>
            <p:cNvPr id="192" name="Rectangle 38"/>
            <p:cNvSpPr>
              <a:spLocks noChangeArrowheads="1"/>
            </p:cNvSpPr>
            <p:nvPr/>
          </p:nvSpPr>
          <p:spPr bwMode="auto">
            <a:xfrm>
              <a:off x="1782763" y="4065588"/>
              <a:ext cx="209459"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74</a:t>
              </a:r>
              <a:endParaRPr lang="en-US" sz="900" i="1" dirty="0">
                <a:latin typeface="Calibri" pitchFamily="34" charset="0"/>
              </a:endParaRPr>
            </a:p>
          </p:txBody>
        </p:sp>
        <p:sp>
          <p:nvSpPr>
            <p:cNvPr id="193" name="Rectangle 39"/>
            <p:cNvSpPr>
              <a:spLocks noChangeArrowheads="1"/>
            </p:cNvSpPr>
            <p:nvPr/>
          </p:nvSpPr>
          <p:spPr bwMode="auto">
            <a:xfrm>
              <a:off x="3335339" y="4065588"/>
              <a:ext cx="412507"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4.30</a:t>
              </a:r>
              <a:endParaRPr lang="en-US" sz="900" i="1" dirty="0">
                <a:latin typeface="Calibri" pitchFamily="34" charset="0"/>
              </a:endParaRPr>
            </a:p>
          </p:txBody>
        </p:sp>
        <p:sp>
          <p:nvSpPr>
            <p:cNvPr id="194" name="Rectangle 40"/>
            <p:cNvSpPr>
              <a:spLocks noChangeArrowheads="1"/>
            </p:cNvSpPr>
            <p:nvPr/>
          </p:nvSpPr>
          <p:spPr bwMode="auto">
            <a:xfrm>
              <a:off x="4887913" y="4065588"/>
              <a:ext cx="517236"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5,476</a:t>
              </a:r>
              <a:endParaRPr lang="en-US" sz="900" i="1" dirty="0">
                <a:latin typeface="Calibri" pitchFamily="34" charset="0"/>
              </a:endParaRPr>
            </a:p>
          </p:txBody>
        </p:sp>
        <p:sp>
          <p:nvSpPr>
            <p:cNvPr id="195" name="Rectangle 41"/>
            <p:cNvSpPr>
              <a:spLocks noChangeArrowheads="1"/>
            </p:cNvSpPr>
            <p:nvPr/>
          </p:nvSpPr>
          <p:spPr bwMode="auto">
            <a:xfrm>
              <a:off x="5835651" y="4065588"/>
              <a:ext cx="1092180"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318.20</a:t>
              </a:r>
              <a:endParaRPr lang="en-US" sz="900" i="1" dirty="0">
                <a:latin typeface="Calibri" pitchFamily="34" charset="0"/>
              </a:endParaRPr>
            </a:p>
          </p:txBody>
        </p:sp>
        <p:sp>
          <p:nvSpPr>
            <p:cNvPr id="196" name="Rectangle 42"/>
            <p:cNvSpPr>
              <a:spLocks noChangeArrowheads="1"/>
            </p:cNvSpPr>
            <p:nvPr/>
          </p:nvSpPr>
          <p:spPr bwMode="auto">
            <a:xfrm>
              <a:off x="1782763" y="4303713"/>
              <a:ext cx="209459"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76</a:t>
              </a:r>
              <a:endParaRPr lang="en-US" sz="900" i="1" dirty="0">
                <a:latin typeface="Calibri" pitchFamily="34" charset="0"/>
              </a:endParaRPr>
            </a:p>
          </p:txBody>
        </p:sp>
        <p:sp>
          <p:nvSpPr>
            <p:cNvPr id="197" name="Rectangle 43"/>
            <p:cNvSpPr>
              <a:spLocks noChangeArrowheads="1"/>
            </p:cNvSpPr>
            <p:nvPr/>
          </p:nvSpPr>
          <p:spPr bwMode="auto">
            <a:xfrm>
              <a:off x="3335339" y="4303713"/>
              <a:ext cx="412507"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4.82</a:t>
              </a:r>
              <a:endParaRPr lang="en-US" sz="900" i="1" dirty="0">
                <a:latin typeface="Calibri" pitchFamily="34" charset="0"/>
              </a:endParaRPr>
            </a:p>
          </p:txBody>
        </p:sp>
        <p:sp>
          <p:nvSpPr>
            <p:cNvPr id="198" name="Rectangle 44"/>
            <p:cNvSpPr>
              <a:spLocks noChangeArrowheads="1"/>
            </p:cNvSpPr>
            <p:nvPr/>
          </p:nvSpPr>
          <p:spPr bwMode="auto">
            <a:xfrm>
              <a:off x="4887913" y="4303713"/>
              <a:ext cx="517236"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5,776</a:t>
              </a:r>
              <a:endParaRPr lang="en-US" sz="900" i="1" dirty="0">
                <a:latin typeface="Calibri" pitchFamily="34" charset="0"/>
              </a:endParaRPr>
            </a:p>
          </p:txBody>
        </p:sp>
        <p:sp>
          <p:nvSpPr>
            <p:cNvPr id="199" name="Rectangle 45"/>
            <p:cNvSpPr>
              <a:spLocks noChangeArrowheads="1"/>
            </p:cNvSpPr>
            <p:nvPr/>
          </p:nvSpPr>
          <p:spPr bwMode="auto">
            <a:xfrm>
              <a:off x="5835651" y="4303713"/>
              <a:ext cx="1092180"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366.32</a:t>
              </a:r>
              <a:endParaRPr lang="en-US" sz="900" i="1" dirty="0">
                <a:latin typeface="Calibri" pitchFamily="34" charset="0"/>
              </a:endParaRPr>
            </a:p>
          </p:txBody>
        </p:sp>
        <p:sp>
          <p:nvSpPr>
            <p:cNvPr id="200" name="Rectangle 46"/>
            <p:cNvSpPr>
              <a:spLocks noChangeArrowheads="1"/>
            </p:cNvSpPr>
            <p:nvPr/>
          </p:nvSpPr>
          <p:spPr bwMode="auto">
            <a:xfrm>
              <a:off x="1782763" y="4535488"/>
              <a:ext cx="209459"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81</a:t>
              </a:r>
              <a:endParaRPr lang="en-US" sz="900" i="1" dirty="0">
                <a:latin typeface="Calibri" pitchFamily="34" charset="0"/>
              </a:endParaRPr>
            </a:p>
          </p:txBody>
        </p:sp>
        <p:sp>
          <p:nvSpPr>
            <p:cNvPr id="201" name="Rectangle 47"/>
            <p:cNvSpPr>
              <a:spLocks noChangeArrowheads="1"/>
            </p:cNvSpPr>
            <p:nvPr/>
          </p:nvSpPr>
          <p:spPr bwMode="auto">
            <a:xfrm>
              <a:off x="3335339" y="4535488"/>
              <a:ext cx="412507"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4.70</a:t>
              </a:r>
              <a:endParaRPr lang="en-US" sz="900" i="1" dirty="0">
                <a:latin typeface="Calibri" pitchFamily="34" charset="0"/>
              </a:endParaRPr>
            </a:p>
          </p:txBody>
        </p:sp>
        <p:sp>
          <p:nvSpPr>
            <p:cNvPr id="202" name="Rectangle 48"/>
            <p:cNvSpPr>
              <a:spLocks noChangeArrowheads="1"/>
            </p:cNvSpPr>
            <p:nvPr/>
          </p:nvSpPr>
          <p:spPr bwMode="auto">
            <a:xfrm>
              <a:off x="4887913" y="4535488"/>
              <a:ext cx="517236"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6,561</a:t>
              </a:r>
              <a:endParaRPr lang="en-US" sz="900" i="1" dirty="0">
                <a:latin typeface="Calibri" pitchFamily="34" charset="0"/>
              </a:endParaRPr>
            </a:p>
          </p:txBody>
        </p:sp>
        <p:sp>
          <p:nvSpPr>
            <p:cNvPr id="203" name="Rectangle 49"/>
            <p:cNvSpPr>
              <a:spLocks noChangeArrowheads="1"/>
            </p:cNvSpPr>
            <p:nvPr/>
          </p:nvSpPr>
          <p:spPr bwMode="auto">
            <a:xfrm>
              <a:off x="6719888" y="4535488"/>
              <a:ext cx="235107"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a:t>
              </a:r>
              <a:endParaRPr lang="en-US" sz="900" i="1" dirty="0">
                <a:latin typeface="Calibri" pitchFamily="34" charset="0"/>
              </a:endParaRPr>
            </a:p>
          </p:txBody>
        </p:sp>
        <p:sp>
          <p:nvSpPr>
            <p:cNvPr id="204" name="Rectangle 50"/>
            <p:cNvSpPr>
              <a:spLocks noChangeArrowheads="1"/>
            </p:cNvSpPr>
            <p:nvPr/>
          </p:nvSpPr>
          <p:spPr bwMode="auto">
            <a:xfrm>
              <a:off x="6089651" y="4535488"/>
              <a:ext cx="857073"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380.70</a:t>
              </a:r>
              <a:endParaRPr lang="en-US" sz="900" i="1" dirty="0">
                <a:latin typeface="Calibri" pitchFamily="34" charset="0"/>
              </a:endParaRPr>
            </a:p>
          </p:txBody>
        </p:sp>
        <p:sp>
          <p:nvSpPr>
            <p:cNvPr id="205" name="Rectangle 51"/>
            <p:cNvSpPr>
              <a:spLocks noChangeArrowheads="1"/>
            </p:cNvSpPr>
            <p:nvPr/>
          </p:nvSpPr>
          <p:spPr bwMode="auto">
            <a:xfrm>
              <a:off x="1782763" y="4773613"/>
              <a:ext cx="209459"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86</a:t>
              </a:r>
              <a:endParaRPr lang="en-US" sz="900" i="1" dirty="0">
                <a:latin typeface="Calibri" pitchFamily="34" charset="0"/>
              </a:endParaRPr>
            </a:p>
          </p:txBody>
        </p:sp>
        <p:sp>
          <p:nvSpPr>
            <p:cNvPr id="206" name="Rectangle 52"/>
            <p:cNvSpPr>
              <a:spLocks noChangeArrowheads="1"/>
            </p:cNvSpPr>
            <p:nvPr/>
          </p:nvSpPr>
          <p:spPr bwMode="auto">
            <a:xfrm>
              <a:off x="3335339" y="4773613"/>
              <a:ext cx="412507"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5.11</a:t>
              </a:r>
              <a:endParaRPr lang="en-US" sz="900" i="1" dirty="0">
                <a:latin typeface="Calibri" pitchFamily="34" charset="0"/>
              </a:endParaRPr>
            </a:p>
          </p:txBody>
        </p:sp>
        <p:sp>
          <p:nvSpPr>
            <p:cNvPr id="207" name="Rectangle 53"/>
            <p:cNvSpPr>
              <a:spLocks noChangeArrowheads="1"/>
            </p:cNvSpPr>
            <p:nvPr/>
          </p:nvSpPr>
          <p:spPr bwMode="auto">
            <a:xfrm>
              <a:off x="4887913" y="4773613"/>
              <a:ext cx="517236"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7,396</a:t>
              </a:r>
              <a:endParaRPr lang="en-US" sz="900" i="1" dirty="0">
                <a:latin typeface="Calibri" pitchFamily="34" charset="0"/>
              </a:endParaRPr>
            </a:p>
          </p:txBody>
        </p:sp>
        <p:sp>
          <p:nvSpPr>
            <p:cNvPr id="208" name="Rectangle 54"/>
            <p:cNvSpPr>
              <a:spLocks noChangeArrowheads="1"/>
            </p:cNvSpPr>
            <p:nvPr/>
          </p:nvSpPr>
          <p:spPr bwMode="auto">
            <a:xfrm>
              <a:off x="5819775" y="4773613"/>
              <a:ext cx="1139201"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439.46</a:t>
              </a:r>
              <a:endParaRPr lang="en-US" sz="900" i="1" dirty="0">
                <a:latin typeface="Calibri" pitchFamily="34" charset="0"/>
              </a:endParaRPr>
            </a:p>
          </p:txBody>
        </p:sp>
        <p:sp>
          <p:nvSpPr>
            <p:cNvPr id="209" name="Rectangle 55"/>
            <p:cNvSpPr>
              <a:spLocks noChangeArrowheads="1"/>
            </p:cNvSpPr>
            <p:nvPr/>
          </p:nvSpPr>
          <p:spPr bwMode="auto">
            <a:xfrm>
              <a:off x="1782763" y="5006975"/>
              <a:ext cx="209459"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91</a:t>
              </a:r>
              <a:endParaRPr lang="en-US" sz="900" i="1" dirty="0">
                <a:latin typeface="Calibri" pitchFamily="34" charset="0"/>
              </a:endParaRPr>
            </a:p>
          </p:txBody>
        </p:sp>
        <p:sp>
          <p:nvSpPr>
            <p:cNvPr id="210" name="Rectangle 56"/>
            <p:cNvSpPr>
              <a:spLocks noChangeArrowheads="1"/>
            </p:cNvSpPr>
            <p:nvPr/>
          </p:nvSpPr>
          <p:spPr bwMode="auto">
            <a:xfrm>
              <a:off x="3335339" y="5006975"/>
              <a:ext cx="412507"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5.13</a:t>
              </a:r>
              <a:endParaRPr lang="en-US" sz="900" i="1" dirty="0">
                <a:latin typeface="Calibri" pitchFamily="34" charset="0"/>
              </a:endParaRPr>
            </a:p>
          </p:txBody>
        </p:sp>
        <p:sp>
          <p:nvSpPr>
            <p:cNvPr id="211" name="Rectangle 57"/>
            <p:cNvSpPr>
              <a:spLocks noChangeArrowheads="1"/>
            </p:cNvSpPr>
            <p:nvPr/>
          </p:nvSpPr>
          <p:spPr bwMode="auto">
            <a:xfrm>
              <a:off x="4887913" y="5006975"/>
              <a:ext cx="517236"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8,281</a:t>
              </a:r>
              <a:endParaRPr lang="en-US" sz="900" i="1" dirty="0">
                <a:latin typeface="Calibri" pitchFamily="34" charset="0"/>
              </a:endParaRPr>
            </a:p>
          </p:txBody>
        </p:sp>
        <p:sp>
          <p:nvSpPr>
            <p:cNvPr id="212" name="Rectangle 58"/>
            <p:cNvSpPr>
              <a:spLocks noChangeArrowheads="1"/>
            </p:cNvSpPr>
            <p:nvPr/>
          </p:nvSpPr>
          <p:spPr bwMode="auto">
            <a:xfrm>
              <a:off x="5835651" y="5006975"/>
              <a:ext cx="1092180"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466.83</a:t>
              </a:r>
              <a:endParaRPr lang="en-US" sz="900" i="1" dirty="0">
                <a:latin typeface="Calibri" pitchFamily="34" charset="0"/>
              </a:endParaRPr>
            </a:p>
          </p:txBody>
        </p:sp>
        <p:sp>
          <p:nvSpPr>
            <p:cNvPr id="213" name="Rectangle 59"/>
            <p:cNvSpPr>
              <a:spLocks noChangeArrowheads="1"/>
            </p:cNvSpPr>
            <p:nvPr/>
          </p:nvSpPr>
          <p:spPr bwMode="auto">
            <a:xfrm>
              <a:off x="1782763" y="5243513"/>
              <a:ext cx="209459"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95</a:t>
              </a:r>
              <a:endParaRPr lang="en-US" sz="900" i="1" dirty="0">
                <a:latin typeface="Calibri" pitchFamily="34" charset="0"/>
              </a:endParaRPr>
            </a:p>
          </p:txBody>
        </p:sp>
        <p:sp>
          <p:nvSpPr>
            <p:cNvPr id="214" name="Rectangle 60"/>
            <p:cNvSpPr>
              <a:spLocks noChangeArrowheads="1"/>
            </p:cNvSpPr>
            <p:nvPr/>
          </p:nvSpPr>
          <p:spPr bwMode="auto">
            <a:xfrm>
              <a:off x="3335339" y="5243513"/>
              <a:ext cx="412507"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5.64</a:t>
              </a:r>
              <a:endParaRPr lang="en-US" sz="900" i="1" dirty="0">
                <a:latin typeface="Calibri" pitchFamily="34" charset="0"/>
              </a:endParaRPr>
            </a:p>
          </p:txBody>
        </p:sp>
        <p:sp>
          <p:nvSpPr>
            <p:cNvPr id="215" name="Rectangle 61"/>
            <p:cNvSpPr>
              <a:spLocks noChangeArrowheads="1"/>
            </p:cNvSpPr>
            <p:nvPr/>
          </p:nvSpPr>
          <p:spPr bwMode="auto">
            <a:xfrm>
              <a:off x="4887913" y="5243513"/>
              <a:ext cx="517236"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9,025</a:t>
              </a:r>
              <a:endParaRPr lang="en-US" sz="900" i="1" dirty="0">
                <a:latin typeface="Calibri" pitchFamily="34" charset="0"/>
              </a:endParaRPr>
            </a:p>
          </p:txBody>
        </p:sp>
        <p:sp>
          <p:nvSpPr>
            <p:cNvPr id="216" name="Rectangle 62"/>
            <p:cNvSpPr>
              <a:spLocks noChangeArrowheads="1"/>
            </p:cNvSpPr>
            <p:nvPr/>
          </p:nvSpPr>
          <p:spPr bwMode="auto">
            <a:xfrm>
              <a:off x="5835651" y="5243513"/>
              <a:ext cx="1092180"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535.80</a:t>
              </a:r>
              <a:endParaRPr lang="en-US" sz="900" i="1" dirty="0">
                <a:latin typeface="Calibri" pitchFamily="34" charset="0"/>
              </a:endParaRPr>
            </a:p>
          </p:txBody>
        </p:sp>
        <p:sp>
          <p:nvSpPr>
            <p:cNvPr id="217" name="Rectangle 63"/>
            <p:cNvSpPr>
              <a:spLocks noChangeArrowheads="1"/>
            </p:cNvSpPr>
            <p:nvPr/>
          </p:nvSpPr>
          <p:spPr bwMode="auto">
            <a:xfrm>
              <a:off x="1782763" y="5476875"/>
              <a:ext cx="209459"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97</a:t>
              </a:r>
              <a:endParaRPr lang="en-US" sz="900" i="1" dirty="0">
                <a:latin typeface="Calibri" pitchFamily="34" charset="0"/>
              </a:endParaRPr>
            </a:p>
          </p:txBody>
        </p:sp>
        <p:sp>
          <p:nvSpPr>
            <p:cNvPr id="218" name="Rectangle 64"/>
            <p:cNvSpPr>
              <a:spLocks noChangeArrowheads="1"/>
            </p:cNvSpPr>
            <p:nvPr/>
          </p:nvSpPr>
          <p:spPr bwMode="auto">
            <a:xfrm>
              <a:off x="3335339" y="5476875"/>
              <a:ext cx="412507"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5.56</a:t>
              </a:r>
              <a:endParaRPr lang="en-US" sz="900" i="1" dirty="0">
                <a:latin typeface="Calibri" pitchFamily="34" charset="0"/>
              </a:endParaRPr>
            </a:p>
          </p:txBody>
        </p:sp>
        <p:sp>
          <p:nvSpPr>
            <p:cNvPr id="219" name="Rectangle 65"/>
            <p:cNvSpPr>
              <a:spLocks noChangeArrowheads="1"/>
            </p:cNvSpPr>
            <p:nvPr/>
          </p:nvSpPr>
          <p:spPr bwMode="auto">
            <a:xfrm>
              <a:off x="4887913" y="5476875"/>
              <a:ext cx="517236"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9,409</a:t>
              </a:r>
              <a:endParaRPr lang="en-US" sz="900" i="1" dirty="0">
                <a:latin typeface="Calibri" pitchFamily="34" charset="0"/>
              </a:endParaRPr>
            </a:p>
          </p:txBody>
        </p:sp>
        <p:sp>
          <p:nvSpPr>
            <p:cNvPr id="220" name="Rectangle 66"/>
            <p:cNvSpPr>
              <a:spLocks noChangeArrowheads="1"/>
            </p:cNvSpPr>
            <p:nvPr/>
          </p:nvSpPr>
          <p:spPr bwMode="auto">
            <a:xfrm>
              <a:off x="5835651" y="5476875"/>
              <a:ext cx="1092180"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539.32</a:t>
              </a:r>
              <a:endParaRPr lang="en-US" sz="900" i="1" dirty="0">
                <a:latin typeface="Calibri" pitchFamily="34" charset="0"/>
              </a:endParaRPr>
            </a:p>
          </p:txBody>
        </p:sp>
        <p:grpSp>
          <p:nvGrpSpPr>
            <p:cNvPr id="39997" name="Group 70"/>
            <p:cNvGrpSpPr>
              <a:grpSpLocks/>
            </p:cNvGrpSpPr>
            <p:nvPr/>
          </p:nvGrpSpPr>
          <p:grpSpPr bwMode="auto">
            <a:xfrm>
              <a:off x="1033461" y="5911858"/>
              <a:ext cx="368299" cy="369888"/>
              <a:chOff x="652" y="3604"/>
              <a:chExt cx="232" cy="233"/>
            </a:xfrm>
          </p:grpSpPr>
          <p:sp>
            <p:nvSpPr>
              <p:cNvPr id="237" name="Rectangle 68"/>
              <p:cNvSpPr>
                <a:spLocks noChangeArrowheads="1"/>
              </p:cNvSpPr>
              <p:nvPr/>
            </p:nvSpPr>
            <p:spPr bwMode="auto">
              <a:xfrm>
                <a:off x="652" y="3604"/>
                <a:ext cx="139" cy="233"/>
              </a:xfrm>
              <a:prstGeom prst="rect">
                <a:avLst/>
              </a:prstGeom>
              <a:noFill/>
              <a:ln w="9525">
                <a:noFill/>
                <a:miter lim="800000"/>
                <a:headEnd/>
                <a:tailEnd/>
              </a:ln>
            </p:spPr>
            <p:txBody>
              <a:bodyPr wrap="none" lIns="0" tIns="0" rIns="0" bIns="0">
                <a:spAutoFit/>
              </a:bodyPr>
              <a:lstStyle/>
              <a:p>
                <a:pPr eaLnBrk="1" hangingPunct="1"/>
                <a:r>
                  <a:rPr lang="en-US" sz="1800" dirty="0">
                    <a:latin typeface="Symbol" pitchFamily="18" charset="2"/>
                  </a:rPr>
                  <a:t>å</a:t>
                </a:r>
                <a:endParaRPr lang="en-US" sz="900" i="1" dirty="0"/>
              </a:p>
            </p:txBody>
          </p:sp>
          <p:sp>
            <p:nvSpPr>
              <p:cNvPr id="238" name="Rectangle 69"/>
              <p:cNvSpPr>
                <a:spLocks noChangeArrowheads="1"/>
              </p:cNvSpPr>
              <p:nvPr/>
            </p:nvSpPr>
            <p:spPr bwMode="auto">
              <a:xfrm>
                <a:off x="817" y="3654"/>
                <a:ext cx="67" cy="155"/>
              </a:xfrm>
              <a:prstGeom prst="rect">
                <a:avLst/>
              </a:prstGeom>
              <a:noFill/>
              <a:ln w="9525">
                <a:noFill/>
                <a:miter lim="800000"/>
                <a:headEnd/>
                <a:tailEnd/>
              </a:ln>
            </p:spPr>
            <p:txBody>
              <a:bodyPr wrap="none" lIns="0" tIns="0" rIns="0" bIns="0">
                <a:spAutoFit/>
              </a:bodyPr>
              <a:lstStyle/>
              <a:p>
                <a:pPr eaLnBrk="1" hangingPunct="1"/>
                <a:r>
                  <a:rPr lang="en-US" sz="1200" i="1" dirty="0"/>
                  <a:t>X</a:t>
                </a:r>
                <a:endParaRPr lang="en-US" sz="900" i="1" dirty="0"/>
              </a:p>
            </p:txBody>
          </p:sp>
        </p:grpSp>
        <p:sp>
          <p:nvSpPr>
            <p:cNvPr id="223" name="Rectangle 71"/>
            <p:cNvSpPr>
              <a:spLocks noChangeArrowheads="1"/>
            </p:cNvSpPr>
            <p:nvPr/>
          </p:nvSpPr>
          <p:spPr bwMode="auto">
            <a:xfrm>
              <a:off x="1489075" y="5983288"/>
              <a:ext cx="1028060"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 930           </a:t>
              </a:r>
              <a:endParaRPr lang="en-US" sz="900" i="1" dirty="0">
                <a:latin typeface="Calibri" pitchFamily="34" charset="0"/>
              </a:endParaRPr>
            </a:p>
          </p:txBody>
        </p:sp>
        <p:grpSp>
          <p:nvGrpSpPr>
            <p:cNvPr id="39999" name="Group 74"/>
            <p:cNvGrpSpPr>
              <a:grpSpLocks/>
            </p:cNvGrpSpPr>
            <p:nvPr/>
          </p:nvGrpSpPr>
          <p:grpSpPr bwMode="auto">
            <a:xfrm>
              <a:off x="2617786" y="5911858"/>
              <a:ext cx="331787" cy="369888"/>
              <a:chOff x="1650" y="3604"/>
              <a:chExt cx="209" cy="233"/>
            </a:xfrm>
          </p:grpSpPr>
          <p:sp>
            <p:nvSpPr>
              <p:cNvPr id="235" name="Rectangle 72"/>
              <p:cNvSpPr>
                <a:spLocks noChangeArrowheads="1"/>
              </p:cNvSpPr>
              <p:nvPr/>
            </p:nvSpPr>
            <p:spPr bwMode="auto">
              <a:xfrm>
                <a:off x="1650" y="3604"/>
                <a:ext cx="139" cy="233"/>
              </a:xfrm>
              <a:prstGeom prst="rect">
                <a:avLst/>
              </a:prstGeom>
              <a:noFill/>
              <a:ln w="9525">
                <a:noFill/>
                <a:miter lim="800000"/>
                <a:headEnd/>
                <a:tailEnd/>
              </a:ln>
            </p:spPr>
            <p:txBody>
              <a:bodyPr wrap="none" lIns="0" tIns="0" rIns="0" bIns="0">
                <a:spAutoFit/>
              </a:bodyPr>
              <a:lstStyle/>
              <a:p>
                <a:pPr eaLnBrk="1" hangingPunct="1"/>
                <a:r>
                  <a:rPr lang="en-US" sz="1800" dirty="0">
                    <a:latin typeface="Symbol" pitchFamily="18" charset="2"/>
                  </a:rPr>
                  <a:t>å</a:t>
                </a:r>
                <a:endParaRPr lang="en-US" sz="900" i="1" dirty="0"/>
              </a:p>
            </p:txBody>
          </p:sp>
          <p:sp>
            <p:nvSpPr>
              <p:cNvPr id="236" name="Rectangle 73"/>
              <p:cNvSpPr>
                <a:spLocks noChangeArrowheads="1"/>
              </p:cNvSpPr>
              <p:nvPr/>
            </p:nvSpPr>
            <p:spPr bwMode="auto">
              <a:xfrm>
                <a:off x="1796" y="3654"/>
                <a:ext cx="63" cy="155"/>
              </a:xfrm>
              <a:prstGeom prst="rect">
                <a:avLst/>
              </a:prstGeom>
              <a:noFill/>
              <a:ln w="9525">
                <a:noFill/>
                <a:miter lim="800000"/>
                <a:headEnd/>
                <a:tailEnd/>
              </a:ln>
            </p:spPr>
            <p:txBody>
              <a:bodyPr wrap="none" lIns="0" tIns="0" rIns="0" bIns="0">
                <a:spAutoFit/>
              </a:bodyPr>
              <a:lstStyle/>
              <a:p>
                <a:pPr eaLnBrk="1" hangingPunct="1"/>
                <a:r>
                  <a:rPr lang="en-US" sz="1200" i="1" dirty="0"/>
                  <a:t>Y</a:t>
                </a:r>
                <a:endParaRPr lang="en-US" sz="900" i="1" dirty="0"/>
              </a:p>
            </p:txBody>
          </p:sp>
        </p:grpSp>
        <p:sp>
          <p:nvSpPr>
            <p:cNvPr id="225" name="Rectangle 75"/>
            <p:cNvSpPr>
              <a:spLocks noChangeArrowheads="1"/>
            </p:cNvSpPr>
            <p:nvPr/>
          </p:nvSpPr>
          <p:spPr bwMode="auto">
            <a:xfrm>
              <a:off x="3021013" y="5983288"/>
              <a:ext cx="948977"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 56.69      </a:t>
              </a:r>
              <a:endParaRPr lang="en-US" sz="900" i="1" dirty="0">
                <a:latin typeface="Calibri" pitchFamily="34" charset="0"/>
              </a:endParaRPr>
            </a:p>
          </p:txBody>
        </p:sp>
        <p:grpSp>
          <p:nvGrpSpPr>
            <p:cNvPr id="40001" name="Group 79"/>
            <p:cNvGrpSpPr>
              <a:grpSpLocks/>
            </p:cNvGrpSpPr>
            <p:nvPr/>
          </p:nvGrpSpPr>
          <p:grpSpPr bwMode="auto">
            <a:xfrm>
              <a:off x="4048133" y="5911858"/>
              <a:ext cx="487363" cy="369888"/>
              <a:chOff x="2551" y="3604"/>
              <a:chExt cx="307" cy="233"/>
            </a:xfrm>
          </p:grpSpPr>
          <p:sp>
            <p:nvSpPr>
              <p:cNvPr id="232" name="Rectangle 76"/>
              <p:cNvSpPr>
                <a:spLocks noChangeArrowheads="1"/>
              </p:cNvSpPr>
              <p:nvPr/>
            </p:nvSpPr>
            <p:spPr bwMode="auto">
              <a:xfrm>
                <a:off x="2551" y="3604"/>
                <a:ext cx="139" cy="233"/>
              </a:xfrm>
              <a:prstGeom prst="rect">
                <a:avLst/>
              </a:prstGeom>
              <a:noFill/>
              <a:ln w="9525">
                <a:noFill/>
                <a:miter lim="800000"/>
                <a:headEnd/>
                <a:tailEnd/>
              </a:ln>
            </p:spPr>
            <p:txBody>
              <a:bodyPr wrap="none" lIns="0" tIns="0" rIns="0" bIns="0">
                <a:spAutoFit/>
              </a:bodyPr>
              <a:lstStyle/>
              <a:p>
                <a:pPr eaLnBrk="1" hangingPunct="1"/>
                <a:r>
                  <a:rPr lang="en-US" sz="1800" dirty="0">
                    <a:latin typeface="Symbol" pitchFamily="18" charset="2"/>
                  </a:rPr>
                  <a:t>å</a:t>
                </a:r>
                <a:endParaRPr lang="en-US" sz="900" i="1" dirty="0"/>
              </a:p>
            </p:txBody>
          </p:sp>
          <p:sp>
            <p:nvSpPr>
              <p:cNvPr id="233" name="Rectangle 77"/>
              <p:cNvSpPr>
                <a:spLocks noChangeArrowheads="1"/>
              </p:cNvSpPr>
              <p:nvPr/>
            </p:nvSpPr>
            <p:spPr bwMode="auto">
              <a:xfrm>
                <a:off x="2822" y="3643"/>
                <a:ext cx="36" cy="87"/>
              </a:xfrm>
              <a:prstGeom prst="rect">
                <a:avLst/>
              </a:prstGeom>
              <a:noFill/>
              <a:ln w="9525">
                <a:noFill/>
                <a:miter lim="800000"/>
                <a:headEnd/>
                <a:tailEnd/>
              </a:ln>
            </p:spPr>
            <p:txBody>
              <a:bodyPr wrap="none" lIns="0" tIns="0" rIns="0" bIns="0">
                <a:spAutoFit/>
              </a:bodyPr>
              <a:lstStyle/>
              <a:p>
                <a:pPr eaLnBrk="1" hangingPunct="1"/>
                <a:r>
                  <a:rPr lang="en-US" sz="675" dirty="0"/>
                  <a:t>2</a:t>
                </a:r>
                <a:endParaRPr lang="en-US" sz="900" i="1" dirty="0"/>
              </a:p>
            </p:txBody>
          </p:sp>
          <p:sp>
            <p:nvSpPr>
              <p:cNvPr id="234" name="Rectangle 78"/>
              <p:cNvSpPr>
                <a:spLocks noChangeArrowheads="1"/>
              </p:cNvSpPr>
              <p:nvPr/>
            </p:nvSpPr>
            <p:spPr bwMode="auto">
              <a:xfrm>
                <a:off x="2716" y="3654"/>
                <a:ext cx="67" cy="155"/>
              </a:xfrm>
              <a:prstGeom prst="rect">
                <a:avLst/>
              </a:prstGeom>
              <a:noFill/>
              <a:ln w="9525">
                <a:noFill/>
                <a:miter lim="800000"/>
                <a:headEnd/>
                <a:tailEnd/>
              </a:ln>
            </p:spPr>
            <p:txBody>
              <a:bodyPr wrap="none" lIns="0" tIns="0" rIns="0" bIns="0">
                <a:spAutoFit/>
              </a:bodyPr>
              <a:lstStyle/>
              <a:p>
                <a:pPr eaLnBrk="1" hangingPunct="1"/>
                <a:r>
                  <a:rPr lang="en-US" sz="1200" i="1" dirty="0"/>
                  <a:t>X</a:t>
                </a:r>
                <a:endParaRPr lang="en-US" sz="900" i="1" dirty="0"/>
              </a:p>
            </p:txBody>
          </p:sp>
        </p:grpSp>
        <p:sp>
          <p:nvSpPr>
            <p:cNvPr id="227" name="Rectangle 80"/>
            <p:cNvSpPr>
              <a:spLocks noChangeArrowheads="1"/>
            </p:cNvSpPr>
            <p:nvPr/>
          </p:nvSpPr>
          <p:spPr bwMode="auto">
            <a:xfrm>
              <a:off x="4589463" y="5983288"/>
              <a:ext cx="1006687"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 73,764     </a:t>
              </a:r>
              <a:endParaRPr lang="en-US" sz="900" i="1" dirty="0">
                <a:latin typeface="Calibri" pitchFamily="34" charset="0"/>
              </a:endParaRPr>
            </a:p>
          </p:txBody>
        </p:sp>
        <p:grpSp>
          <p:nvGrpSpPr>
            <p:cNvPr id="40003" name="Group 83"/>
            <p:cNvGrpSpPr>
              <a:grpSpLocks/>
            </p:cNvGrpSpPr>
            <p:nvPr/>
          </p:nvGrpSpPr>
          <p:grpSpPr bwMode="auto">
            <a:xfrm>
              <a:off x="5662599" y="5911858"/>
              <a:ext cx="468311" cy="369888"/>
              <a:chOff x="3568" y="3604"/>
              <a:chExt cx="295" cy="233"/>
            </a:xfrm>
          </p:grpSpPr>
          <p:sp>
            <p:nvSpPr>
              <p:cNvPr id="230" name="Rectangle 81"/>
              <p:cNvSpPr>
                <a:spLocks noChangeArrowheads="1"/>
              </p:cNvSpPr>
              <p:nvPr/>
            </p:nvSpPr>
            <p:spPr bwMode="auto">
              <a:xfrm>
                <a:off x="3568" y="3604"/>
                <a:ext cx="139" cy="233"/>
              </a:xfrm>
              <a:prstGeom prst="rect">
                <a:avLst/>
              </a:prstGeom>
              <a:noFill/>
              <a:ln w="9525">
                <a:noFill/>
                <a:miter lim="800000"/>
                <a:headEnd/>
                <a:tailEnd/>
              </a:ln>
            </p:spPr>
            <p:txBody>
              <a:bodyPr wrap="none" lIns="0" tIns="0" rIns="0" bIns="0">
                <a:spAutoFit/>
              </a:bodyPr>
              <a:lstStyle/>
              <a:p>
                <a:pPr eaLnBrk="1" hangingPunct="1"/>
                <a:r>
                  <a:rPr lang="en-US" sz="1800" dirty="0">
                    <a:latin typeface="Symbol" pitchFamily="18" charset="2"/>
                  </a:rPr>
                  <a:t>å</a:t>
                </a:r>
                <a:endParaRPr lang="en-US" sz="900" i="1" dirty="0"/>
              </a:p>
            </p:txBody>
          </p:sp>
          <p:sp>
            <p:nvSpPr>
              <p:cNvPr id="231" name="Rectangle 82"/>
              <p:cNvSpPr>
                <a:spLocks noChangeArrowheads="1"/>
              </p:cNvSpPr>
              <p:nvPr/>
            </p:nvSpPr>
            <p:spPr bwMode="auto">
              <a:xfrm>
                <a:off x="3732" y="3654"/>
                <a:ext cx="131" cy="155"/>
              </a:xfrm>
              <a:prstGeom prst="rect">
                <a:avLst/>
              </a:prstGeom>
              <a:noFill/>
              <a:ln w="9525">
                <a:noFill/>
                <a:miter lim="800000"/>
                <a:headEnd/>
                <a:tailEnd/>
              </a:ln>
            </p:spPr>
            <p:txBody>
              <a:bodyPr wrap="none" lIns="0" tIns="0" rIns="0" bIns="0">
                <a:spAutoFit/>
              </a:bodyPr>
              <a:lstStyle/>
              <a:p>
                <a:pPr eaLnBrk="1" hangingPunct="1"/>
                <a:r>
                  <a:rPr lang="en-US" sz="1200" i="1" dirty="0"/>
                  <a:t>XY</a:t>
                </a:r>
                <a:endParaRPr lang="en-US" sz="900" i="1" dirty="0"/>
              </a:p>
            </p:txBody>
          </p:sp>
        </p:grpSp>
        <p:sp>
          <p:nvSpPr>
            <p:cNvPr id="229" name="Rectangle 84"/>
            <p:cNvSpPr>
              <a:spLocks noChangeArrowheads="1"/>
            </p:cNvSpPr>
            <p:nvPr/>
          </p:nvSpPr>
          <p:spPr bwMode="auto">
            <a:xfrm>
              <a:off x="6226175" y="5983288"/>
              <a:ext cx="927604" cy="246221"/>
            </a:xfrm>
            <a:prstGeom prst="rect">
              <a:avLst/>
            </a:prstGeom>
            <a:noFill/>
            <a:ln w="9525">
              <a:noFill/>
              <a:miter lim="800000"/>
              <a:headEnd/>
              <a:tailEnd/>
            </a:ln>
          </p:spPr>
          <p:txBody>
            <a:bodyPr wrap="none" lIns="0" tIns="0" rIns="0" bIns="0">
              <a:spAutoFit/>
            </a:bodyPr>
            <a:lstStyle/>
            <a:p>
              <a:pPr eaLnBrk="1" hangingPunct="1"/>
              <a:r>
                <a:rPr lang="en-US" sz="1200" dirty="0">
                  <a:latin typeface="Calibri" pitchFamily="34" charset="0"/>
                </a:rPr>
                <a:t> = 4,462.22</a:t>
              </a:r>
              <a:endParaRPr lang="en-US" sz="900" i="1" dirty="0">
                <a:latin typeface="Calibri" pitchFamily="34" charset="0"/>
              </a:endParaRPr>
            </a:p>
          </p:txBody>
        </p:sp>
      </p:grpSp>
      <p:sp>
        <p:nvSpPr>
          <p:cNvPr id="39939" name="Title 83"/>
          <p:cNvSpPr>
            <a:spLocks noGrp="1"/>
          </p:cNvSpPr>
          <p:nvPr>
            <p:ph type="title"/>
          </p:nvPr>
        </p:nvSpPr>
        <p:spPr>
          <a:xfrm>
            <a:off x="2389261" y="226332"/>
            <a:ext cx="6286500" cy="747713"/>
          </a:xfrm>
        </p:spPr>
        <p:txBody>
          <a:bodyPr>
            <a:noAutofit/>
          </a:bodyPr>
          <a:lstStyle/>
          <a:p>
            <a:pPr algn="ctr" eaLnBrk="1" hangingPunct="1"/>
            <a:r>
              <a:rPr dirty="0">
                <a:latin typeface="Garamond" panose="02020404030301010803" pitchFamily="18" charset="0"/>
              </a:rPr>
              <a:t>Solving for b1 and b0 of the Regression</a:t>
            </a:r>
            <a:br>
              <a:rPr dirty="0">
                <a:latin typeface="Garamond" panose="02020404030301010803" pitchFamily="18" charset="0"/>
              </a:rPr>
            </a:br>
            <a:r>
              <a:rPr dirty="0">
                <a:latin typeface="Garamond" panose="02020404030301010803" pitchFamily="18" charset="0"/>
              </a:rPr>
              <a:t>Line: Airline Cost Example</a:t>
            </a:r>
          </a:p>
        </p:txBody>
      </p:sp>
      <p:pic>
        <p:nvPicPr>
          <p:cNvPr id="2" name="5_1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4256" y="3736078"/>
            <a:ext cx="487362" cy="487363"/>
          </a:xfrm>
          <a:prstGeom prst="rect">
            <a:avLst/>
          </a:prstGeom>
        </p:spPr>
      </p:pic>
    </p:spTree>
    <p:extLst>
      <p:ext uri="{BB962C8B-B14F-4D97-AF65-F5344CB8AC3E}">
        <p14:creationId xmlns:p14="http://schemas.microsoft.com/office/powerpoint/2010/main" val="4744190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731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22395</TotalTime>
  <Words>1708</Words>
  <Application>Microsoft Office PowerPoint</Application>
  <PresentationFormat>On-screen Show (16:9)</PresentationFormat>
  <Paragraphs>136</Paragraphs>
  <Slides>11</Slides>
  <Notes>11</Notes>
  <HiddenSlides>0</HiddenSlides>
  <MMClips>11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8" baseType="lpstr">
      <vt:lpstr>Arial</vt:lpstr>
      <vt:lpstr>Arial Black</vt:lpstr>
      <vt:lpstr>Calibri</vt:lpstr>
      <vt:lpstr>Garamond</vt:lpstr>
      <vt:lpstr>Symbol</vt:lpstr>
      <vt:lpstr>Office Theme</vt:lpstr>
      <vt:lpstr>Equation</vt:lpstr>
      <vt:lpstr>Introduction to Linear Regression</vt:lpstr>
      <vt:lpstr>Predictive Models: Simple Linear Regression </vt:lpstr>
      <vt:lpstr>Simple Regression Analysis</vt:lpstr>
      <vt:lpstr>Equation of the Simple Regression Line</vt:lpstr>
      <vt:lpstr>Linear Regression</vt:lpstr>
      <vt:lpstr>Least Squares Analysis</vt:lpstr>
      <vt:lpstr>Least Squares Analysis</vt:lpstr>
      <vt:lpstr>Least Squares Analysis</vt:lpstr>
      <vt:lpstr>Solving for b1 and b0 of the Regression Line: Airline Cost Example</vt:lpstr>
      <vt:lpstr>Solving for b1 and b0 of the Regression Line: Airline Cost Example</vt:lpstr>
      <vt:lpstr>Hypothesis Tests for Model Coefficients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cp:lastModifiedBy>
  <cp:revision>253</cp:revision>
  <dcterms:created xsi:type="dcterms:W3CDTF">2016-02-11T18:06:46Z</dcterms:created>
  <dcterms:modified xsi:type="dcterms:W3CDTF">2019-02-10T04:46:47Z</dcterms:modified>
</cp:coreProperties>
</file>